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9"/>
  </p:notesMasterIdLst>
  <p:handoutMasterIdLst>
    <p:handoutMasterId r:id="rId20"/>
  </p:handoutMasterIdLst>
  <p:sldIdLst>
    <p:sldId id="266" r:id="rId5"/>
    <p:sldId id="274" r:id="rId6"/>
    <p:sldId id="267" r:id="rId7"/>
    <p:sldId id="273" r:id="rId8"/>
    <p:sldId id="293" r:id="rId9"/>
    <p:sldId id="276" r:id="rId10"/>
    <p:sldId id="277" r:id="rId11"/>
    <p:sldId id="278" r:id="rId12"/>
    <p:sldId id="279" r:id="rId13"/>
    <p:sldId id="285" r:id="rId14"/>
    <p:sldId id="288" r:id="rId15"/>
    <p:sldId id="263" r:id="rId16"/>
    <p:sldId id="269" r:id="rId17"/>
    <p:sldId id="290" r:id="rId18"/>
  </p:sldIdLst>
  <p:sldSz cx="12192000" cy="6858000"/>
  <p:notesSz cx="6858000" cy="9144000"/>
  <p:custDataLst>
    <p:tags r:id="rId2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471FF"/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8AE85A-682F-4332-B16F-C68274BFCA93}" v="6" dt="2024-11-01T10:24:56.0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73"/>
    <p:restoredTop sz="94694"/>
  </p:normalViewPr>
  <p:slideViewPr>
    <p:cSldViewPr snapToGrid="0">
      <p:cViewPr varScale="1">
        <p:scale>
          <a:sx n="78" d="100"/>
          <a:sy n="78" d="100"/>
        </p:scale>
        <p:origin x="43" y="221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ning Radke" userId="2203d70e-9990-4429-964a-35307e1757e9" providerId="ADAL" clId="{1E8AE85A-682F-4332-B16F-C68274BFCA93}"/>
    <pc:docChg chg="custSel delSld modSld">
      <pc:chgData name="Henning Radke" userId="2203d70e-9990-4429-964a-35307e1757e9" providerId="ADAL" clId="{1E8AE85A-682F-4332-B16F-C68274BFCA93}" dt="2024-11-01T10:25:42.818" v="39" actId="20577"/>
      <pc:docMkLst>
        <pc:docMk/>
      </pc:docMkLst>
      <pc:sldChg chg="modSp mod">
        <pc:chgData name="Henning Radke" userId="2203d70e-9990-4429-964a-35307e1757e9" providerId="ADAL" clId="{1E8AE85A-682F-4332-B16F-C68274BFCA93}" dt="2024-11-01T10:24:35.988" v="3" actId="20577"/>
        <pc:sldMkLst>
          <pc:docMk/>
          <pc:sldMk cId="1212496088" sldId="266"/>
        </pc:sldMkLst>
        <pc:spChg chg="mod">
          <ac:chgData name="Henning Radke" userId="2203d70e-9990-4429-964a-35307e1757e9" providerId="ADAL" clId="{1E8AE85A-682F-4332-B16F-C68274BFCA93}" dt="2024-11-01T10:24:35.988" v="3" actId="20577"/>
          <ac:spMkLst>
            <pc:docMk/>
            <pc:sldMk cId="1212496088" sldId="266"/>
            <ac:spMk id="2" creationId="{00000000-0000-0000-0000-000000000000}"/>
          </ac:spMkLst>
        </pc:spChg>
      </pc:sldChg>
      <pc:sldChg chg="modSp">
        <pc:chgData name="Henning Radke" userId="2203d70e-9990-4429-964a-35307e1757e9" providerId="ADAL" clId="{1E8AE85A-682F-4332-B16F-C68274BFCA93}" dt="2024-11-01T10:24:56.004" v="10" actId="20577"/>
        <pc:sldMkLst>
          <pc:docMk/>
          <pc:sldMk cId="2634629224" sldId="267"/>
        </pc:sldMkLst>
        <pc:spChg chg="mod">
          <ac:chgData name="Henning Radke" userId="2203d70e-9990-4429-964a-35307e1757e9" providerId="ADAL" clId="{1E8AE85A-682F-4332-B16F-C68274BFCA93}" dt="2024-11-01T10:24:56.004" v="10" actId="20577"/>
          <ac:spMkLst>
            <pc:docMk/>
            <pc:sldMk cId="2634629224" sldId="267"/>
            <ac:spMk id="4" creationId="{00000000-0000-0000-0000-000000000000}"/>
          </ac:spMkLst>
        </pc:spChg>
      </pc:sldChg>
      <pc:sldChg chg="modSp mod">
        <pc:chgData name="Henning Radke" userId="2203d70e-9990-4429-964a-35307e1757e9" providerId="ADAL" clId="{1E8AE85A-682F-4332-B16F-C68274BFCA93}" dt="2024-11-01T10:25:42.818" v="39" actId="20577"/>
        <pc:sldMkLst>
          <pc:docMk/>
          <pc:sldMk cId="3124502523" sldId="269"/>
        </pc:sldMkLst>
        <pc:spChg chg="mod">
          <ac:chgData name="Henning Radke" userId="2203d70e-9990-4429-964a-35307e1757e9" providerId="ADAL" clId="{1E8AE85A-682F-4332-B16F-C68274BFCA93}" dt="2024-11-01T10:25:42.818" v="39" actId="20577"/>
          <ac:spMkLst>
            <pc:docMk/>
            <pc:sldMk cId="3124502523" sldId="269"/>
            <ac:spMk id="4" creationId="{00000000-0000-0000-0000-000000000000}"/>
          </ac:spMkLst>
        </pc:spChg>
      </pc:sldChg>
      <pc:sldChg chg="modSp mod modAnim">
        <pc:chgData name="Henning Radke" userId="2203d70e-9990-4429-964a-35307e1757e9" providerId="ADAL" clId="{1E8AE85A-682F-4332-B16F-C68274BFCA93}" dt="2024-11-01T10:24:48.016" v="8" actId="6549"/>
        <pc:sldMkLst>
          <pc:docMk/>
          <pc:sldMk cId="3828231371" sldId="274"/>
        </pc:sldMkLst>
        <pc:spChg chg="mod">
          <ac:chgData name="Henning Radke" userId="2203d70e-9990-4429-964a-35307e1757e9" providerId="ADAL" clId="{1E8AE85A-682F-4332-B16F-C68274BFCA93}" dt="2024-11-01T10:24:48.016" v="8" actId="6549"/>
          <ac:spMkLst>
            <pc:docMk/>
            <pc:sldMk cId="3828231371" sldId="274"/>
            <ac:spMk id="4" creationId="{00000000-0000-0000-0000-000000000000}"/>
          </ac:spMkLst>
        </pc:spChg>
      </pc:sldChg>
      <pc:sldChg chg="modSp mod">
        <pc:chgData name="Henning Radke" userId="2203d70e-9990-4429-964a-35307e1757e9" providerId="ADAL" clId="{1E8AE85A-682F-4332-B16F-C68274BFCA93}" dt="2024-11-01T10:25:15.171" v="34" actId="20577"/>
        <pc:sldMkLst>
          <pc:docMk/>
          <pc:sldMk cId="2964552747" sldId="276"/>
        </pc:sldMkLst>
        <pc:graphicFrameChg chg="modGraphic">
          <ac:chgData name="Henning Radke" userId="2203d70e-9990-4429-964a-35307e1757e9" providerId="ADAL" clId="{1E8AE85A-682F-4332-B16F-C68274BFCA93}" dt="2024-11-01T10:25:15.171" v="34" actId="20577"/>
          <ac:graphicFrameMkLst>
            <pc:docMk/>
            <pc:sldMk cId="2964552747" sldId="276"/>
            <ac:graphicFrameMk id="2" creationId="{FBE6EF8B-7138-B348-89C1-B00C7C49BF85}"/>
          </ac:graphicFrameMkLst>
        </pc:graphicFrameChg>
      </pc:sldChg>
      <pc:sldChg chg="del">
        <pc:chgData name="Henning Radke" userId="2203d70e-9990-4429-964a-35307e1757e9" providerId="ADAL" clId="{1E8AE85A-682F-4332-B16F-C68274BFCA93}" dt="2024-11-01T10:25:36.830" v="35" actId="47"/>
        <pc:sldMkLst>
          <pc:docMk/>
          <pc:sldMk cId="1106378616" sldId="28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amsuni-my.sharepoint.com/personal/r_a_cloutier_uva_nl/Documents/MA/MA%20coordination/2021/Alumni%20Survey_Results_2021_Feb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[Alumni Survey_Results_2021_Feb.xlsx]Blad2!Draaitabel1</c:name>
    <c:fmtId val="4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marker>
          <c:symbol val="circle"/>
          <c:size val="6"/>
        </c:marke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5.1873198847262318E-2"/>
              <c:y val="-1.7035775127768316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"/>
        <c:spPr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5.7636887608069162E-2"/>
              <c:y val="-2.0442930153321992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"/>
        <c:spPr>
          <a:solidFill>
            <a:schemeClr val="accent3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xForSave val="1"/>
            </c:ext>
          </c:extLst>
        </c:dLbl>
      </c:pivotFmt>
      <c:pivotFmt>
        <c:idx val="4"/>
        <c:spPr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xForSave val="1"/>
            </c:ext>
          </c:extLst>
        </c:dLbl>
      </c:pivotFmt>
      <c:pivotFmt>
        <c:idx val="5"/>
        <c:spPr>
          <a:solidFill>
            <a:schemeClr val="accent5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9.6061479346782011E-2"/>
              <c:y val="-3.4071550255536627E-3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6"/>
        <c:spPr>
          <a:solidFill>
            <a:schemeClr val="accent6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xForSave val="1"/>
            </c:ext>
          </c:extLst>
        </c:dLbl>
      </c:pivotFmt>
      <c:pivotFmt>
        <c:idx val="7"/>
        <c:spPr>
          <a:solidFill>
            <a:schemeClr val="accent1">
              <a:lumMod val="6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8424591738712779E-2"/>
              <c:y val="2.7257240204429302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8"/>
        <c:spPr>
          <a:solidFill>
            <a:schemeClr val="accent2">
              <a:lumMod val="6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9.414024975984632E-2"/>
              <c:y val="8.1771720613287899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9"/>
        <c:spPr>
          <a:solidFill>
            <a:schemeClr val="accent3">
              <a:lumMod val="6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0182516810758888"/>
              <c:y val="4.429301533219761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0"/>
        <c:spPr>
          <a:solidFill>
            <a:schemeClr val="accent4">
              <a:lumMod val="6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8.4534101825168129E-2"/>
              <c:y val="-1.703577512776837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1"/>
        <c:spPr>
          <a:solidFill>
            <a:schemeClr val="accent5">
              <a:lumMod val="6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073967339097022E-2"/>
              <c:y val="-1.3628620102214713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2"/>
        <c:spPr>
          <a:solidFill>
            <a:schemeClr val="accent6">
              <a:lumMod val="6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2103746397694524"/>
              <c:y val="-3.4071550255536627E-3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3"/>
        <c:spPr>
          <a:solidFill>
            <a:schemeClr val="accent1">
              <a:lumMod val="80000"/>
              <a:lumOff val="2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073967339097022E-2"/>
              <c:y val="-1.0221465076660987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4"/>
        <c:spPr>
          <a:solidFill>
            <a:schemeClr val="accent2">
              <a:lumMod val="80000"/>
              <a:lumOff val="2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1719500480307397"/>
              <c:y val="-4.429301533219761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23064603235834713"/>
                  <c:h val="0.13629263974030503"/>
                </c:manualLayout>
              </c15:layout>
            </c:ext>
          </c:extLst>
        </c:dLbl>
      </c:pivotFmt>
      <c:pivotFmt>
        <c:idx val="15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6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5.1873198847262318E-2"/>
              <c:y val="-1.7035775127768316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7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5.7636887608069162E-2"/>
              <c:y val="-2.0442930153321992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8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9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0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9.6061479346782011E-2"/>
              <c:y val="-3.4071550255536627E-3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1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2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8424591738712779E-2"/>
              <c:y val="2.7257240204429302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3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9.414024975984632E-2"/>
              <c:y val="8.1771720613287899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4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0182516810758888"/>
              <c:y val="4.429301533219761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5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8.4534101825168129E-2"/>
              <c:y val="-1.703577512776837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6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073967339097022E-2"/>
              <c:y val="-1.3628620102214713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7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2103746397694524"/>
              <c:y val="-3.4071550255536627E-3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8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073967339097022E-2"/>
              <c:y val="-1.0221465076660987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9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1719500480307397"/>
              <c:y val="-4.429301533219761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23064603235834713"/>
                  <c:h val="0.13629263974030503"/>
                </c:manualLayout>
              </c15:layout>
            </c:ext>
          </c:extLst>
        </c:dLbl>
      </c:pivotFmt>
      <c:pivotFmt>
        <c:idx val="30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1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5.1873198847262318E-2"/>
              <c:y val="-1.7035775127768316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2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5.7636887608069162E-2"/>
              <c:y val="-2.0442930153321992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3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4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5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9.6061479346782011E-2"/>
              <c:y val="-3.4071550255536627E-3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6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7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8424591738712779E-2"/>
              <c:y val="2.7257240204429302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8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9.414024975984632E-2"/>
              <c:y val="8.1771720613287899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9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0182516810758888"/>
              <c:y val="4.429301533219761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40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8.4534101825168129E-2"/>
              <c:y val="-1.703577512776837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41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073967339097022E-2"/>
              <c:y val="-1.3628620102214713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42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2103746397694524"/>
              <c:y val="-3.4071550255536627E-3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43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073967339097022E-2"/>
              <c:y val="-1.0221465076660987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44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1719500480307397"/>
              <c:y val="-4.429301533219761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23064603235834713"/>
                  <c:h val="0.13629263974030503"/>
                </c:manualLayout>
              </c15:layout>
            </c:ext>
          </c:extLst>
        </c:dLbl>
      </c:pivotFmt>
    </c:pivotFmts>
    <c:plotArea>
      <c:layout/>
      <c:pieChart>
        <c:varyColors val="1"/>
        <c:ser>
          <c:idx val="0"/>
          <c:order val="0"/>
          <c:tx>
            <c:strRef>
              <c:f>Blad2!$B$3:$B$4</c:f>
              <c:strCache>
                <c:ptCount val="1"/>
                <c:pt idx="0">
                  <c:v>Master in Linguistics (1 year)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7A8-9D45-94A8-ACCCDF5F9AC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7A8-9D45-94A8-ACCCDF5F9AC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27A8-9D45-94A8-ACCCDF5F9AC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27A8-9D45-94A8-ACCCDF5F9AC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27A8-9D45-94A8-ACCCDF5F9AC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27A8-9D45-94A8-ACCCDF5F9AC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27A8-9D45-94A8-ACCCDF5F9AC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27A8-9D45-94A8-ACCCDF5F9ACF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27A8-9D45-94A8-ACCCDF5F9ACF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27A8-9D45-94A8-ACCCDF5F9ACF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27A8-9D45-94A8-ACCCDF5F9ACF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27A8-9D45-94A8-ACCCDF5F9ACF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27A8-9D45-94A8-ACCCDF5F9ACF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B-27A8-9D45-94A8-ACCCDF5F9ACF}"/>
              </c:ext>
            </c:extLst>
          </c:dPt>
          <c:dLbls>
            <c:dLbl>
              <c:idx val="0"/>
              <c:layout>
                <c:manualLayout>
                  <c:x val="-5.1873198847262318E-2"/>
                  <c:y val="-1.7035775127768316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27A8-9D45-94A8-ACCCDF5F9ACF}"/>
                </c:ext>
              </c:extLst>
            </c:dLbl>
            <c:dLbl>
              <c:idx val="1"/>
              <c:layout>
                <c:manualLayout>
                  <c:x val="5.7636887608069162E-2"/>
                  <c:y val="-2.0442930153321992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27A8-9D45-94A8-ACCCDF5F9ACF}"/>
                </c:ext>
              </c:extLst>
            </c:dLbl>
            <c:dLbl>
              <c:idx val="2"/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27A8-9D45-94A8-ACCCDF5F9ACF}"/>
                </c:ext>
              </c:extLst>
            </c:dLbl>
            <c:dLbl>
              <c:idx val="3"/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27A8-9D45-94A8-ACCCDF5F9ACF}"/>
                </c:ext>
              </c:extLst>
            </c:dLbl>
            <c:dLbl>
              <c:idx val="4"/>
              <c:layout>
                <c:manualLayout>
                  <c:x val="9.6061479346782011E-2"/>
                  <c:y val="-3.4071550255536627E-3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27A8-9D45-94A8-ACCCDF5F9ACF}"/>
                </c:ext>
              </c:extLst>
            </c:dLbl>
            <c:dLbl>
              <c:idx val="5"/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B-27A8-9D45-94A8-ACCCDF5F9ACF}"/>
                </c:ext>
              </c:extLst>
            </c:dLbl>
            <c:dLbl>
              <c:idx val="6"/>
              <c:layout>
                <c:manualLayout>
                  <c:x val="-3.8424591738712779E-2"/>
                  <c:y val="2.7257240204429302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D-27A8-9D45-94A8-ACCCDF5F9ACF}"/>
                </c:ext>
              </c:extLst>
            </c:dLbl>
            <c:dLbl>
              <c:idx val="7"/>
              <c:layout>
                <c:manualLayout>
                  <c:x val="-9.414024975984632E-2"/>
                  <c:y val="8.1771720613287899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F-27A8-9D45-94A8-ACCCDF5F9ACF}"/>
                </c:ext>
              </c:extLst>
            </c:dLbl>
            <c:dLbl>
              <c:idx val="8"/>
              <c:layout>
                <c:manualLayout>
                  <c:x val="-0.10182516810758888"/>
                  <c:y val="4.4293015332197615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11-27A8-9D45-94A8-ACCCDF5F9ACF}"/>
                </c:ext>
              </c:extLst>
            </c:dLbl>
            <c:dLbl>
              <c:idx val="9"/>
              <c:layout>
                <c:manualLayout>
                  <c:x val="-8.4534101825168129E-2"/>
                  <c:y val="-1.7035775127768375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13-27A8-9D45-94A8-ACCCDF5F9ACF}"/>
                </c:ext>
              </c:extLst>
            </c:dLbl>
            <c:dLbl>
              <c:idx val="10"/>
              <c:layout>
                <c:manualLayout>
                  <c:x val="-3.073967339097022E-2"/>
                  <c:y val="-1.3628620102214713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15-27A8-9D45-94A8-ACCCDF5F9ACF}"/>
                </c:ext>
              </c:extLst>
            </c:dLbl>
            <c:dLbl>
              <c:idx val="11"/>
              <c:layout>
                <c:manualLayout>
                  <c:x val="-0.12103746397694524"/>
                  <c:y val="-3.4071550255536627E-3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17-27A8-9D45-94A8-ACCCDF5F9ACF}"/>
                </c:ext>
              </c:extLst>
            </c:dLbl>
            <c:dLbl>
              <c:idx val="12"/>
              <c:layout>
                <c:manualLayout>
                  <c:x val="-3.073967339097022E-2"/>
                  <c:y val="-1.0221465076660987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19-27A8-9D45-94A8-ACCCDF5F9ACF}"/>
                </c:ext>
              </c:extLst>
            </c:dLbl>
            <c:dLbl>
              <c:idx val="13"/>
              <c:layout>
                <c:manualLayout>
                  <c:x val="-0.12182035487614784"/>
                  <c:y val="2.8956250102341426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3064603235834713"/>
                      <c:h val="0.1362926397403050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B-27A8-9D45-94A8-ACCCDF5F9ACF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4472C4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Blad2!$A$5:$A$19</c:f>
              <c:strCache>
                <c:ptCount val="14"/>
                <c:pt idx="0">
                  <c:v>Academia</c:v>
                </c:pt>
                <c:pt idx="1">
                  <c:v>Accountancy/Finance</c:v>
                </c:pt>
                <c:pt idx="2">
                  <c:v>Business</c:v>
                </c:pt>
                <c:pt idx="3">
                  <c:v>Education</c:v>
                </c:pt>
                <c:pt idx="4">
                  <c:v>Government</c:v>
                </c:pt>
                <c:pt idx="5">
                  <c:v>Healthcare</c:v>
                </c:pt>
                <c:pt idx="6">
                  <c:v>Information technology</c:v>
                </c:pt>
                <c:pt idx="7">
                  <c:v>Marketing</c:v>
                </c:pt>
                <c:pt idx="8">
                  <c:v>Media</c:v>
                </c:pt>
                <c:pt idx="9">
                  <c:v>NGO/Charity/Non-profit</c:v>
                </c:pt>
                <c:pt idx="10">
                  <c:v>Other, please specify</c:v>
                </c:pt>
                <c:pt idx="11">
                  <c:v>Research (non-academic)</c:v>
                </c:pt>
                <c:pt idx="12">
                  <c:v>Tourism</c:v>
                </c:pt>
                <c:pt idx="13">
                  <c:v>Translation/Interpretation</c:v>
                </c:pt>
              </c:strCache>
            </c:strRef>
          </c:cat>
          <c:val>
            <c:numRef>
              <c:f>Blad2!$B$5:$B$19</c:f>
              <c:numCache>
                <c:formatCode>General</c:formatCode>
                <c:ptCount val="14"/>
                <c:pt idx="0">
                  <c:v>10</c:v>
                </c:pt>
                <c:pt idx="1">
                  <c:v>3</c:v>
                </c:pt>
                <c:pt idx="2">
                  <c:v>7</c:v>
                </c:pt>
                <c:pt idx="3">
                  <c:v>22</c:v>
                </c:pt>
                <c:pt idx="4">
                  <c:v>3</c:v>
                </c:pt>
                <c:pt idx="5">
                  <c:v>4</c:v>
                </c:pt>
                <c:pt idx="6">
                  <c:v>7</c:v>
                </c:pt>
                <c:pt idx="7">
                  <c:v>3</c:v>
                </c:pt>
                <c:pt idx="8">
                  <c:v>2</c:v>
                </c:pt>
                <c:pt idx="9">
                  <c:v>2</c:v>
                </c:pt>
                <c:pt idx="10">
                  <c:v>7</c:v>
                </c:pt>
                <c:pt idx="11">
                  <c:v>2</c:v>
                </c:pt>
                <c:pt idx="12">
                  <c:v>2</c:v>
                </c:pt>
                <c:pt idx="1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27A8-9D45-94A8-ACCCDF5F9A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  <c:userShapes r:id="rId4"/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0.82429</cdr:x>
      <cdr:y>0.67164</cdr:y>
    </cdr:from>
    <cdr:to>
      <cdr:x>0.98164</cdr:x>
      <cdr:y>0.86117</cdr:y>
    </cdr:to>
    <cdr:sp macro="" textlink="">
      <cdr:nvSpPr>
        <cdr:cNvPr id="2" name="Tekstvak 1">
          <a:extLst xmlns:a="http://schemas.openxmlformats.org/drawingml/2006/main">
            <a:ext uri="{FF2B5EF4-FFF2-40B4-BE49-F238E27FC236}">
              <a16:creationId xmlns:a16="http://schemas.microsoft.com/office/drawing/2014/main" id="{EE47425A-7277-1F42-8E95-73EFC00FE999}"/>
            </a:ext>
          </a:extLst>
        </cdr:cNvPr>
        <cdr:cNvSpPr txBox="1"/>
      </cdr:nvSpPr>
      <cdr:spPr>
        <a:xfrm xmlns:a="http://schemas.openxmlformats.org/drawingml/2006/main">
          <a:off x="6789886" y="3240362"/>
          <a:ext cx="1296144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nl-NL" sz="1100" dirty="0"/>
        </a:p>
      </cdr:txBody>
    </cdr:sp>
  </cdr:relSizeAnchor>
  <cdr:relSizeAnchor xmlns:cdr="http://schemas.openxmlformats.org/drawingml/2006/chartDrawing">
    <cdr:from>
      <cdr:x>0.8466</cdr:x>
      <cdr:y>0.81899</cdr:y>
    </cdr:from>
    <cdr:to>
      <cdr:x>0.95761</cdr:x>
      <cdr:y>0.91045</cdr:y>
    </cdr:to>
    <cdr:sp macro="" textlink="">
      <cdr:nvSpPr>
        <cdr:cNvPr id="3" name="Tekstvak 2">
          <a:extLst xmlns:a="http://schemas.openxmlformats.org/drawingml/2006/main">
            <a:ext uri="{FF2B5EF4-FFF2-40B4-BE49-F238E27FC236}">
              <a16:creationId xmlns:a16="http://schemas.microsoft.com/office/drawing/2014/main" id="{E6E82B2E-40C4-9F40-AF29-0D6AC67A673F}"/>
            </a:ext>
          </a:extLst>
        </cdr:cNvPr>
        <cdr:cNvSpPr txBox="1"/>
      </cdr:nvSpPr>
      <cdr:spPr>
        <a:xfrm xmlns:a="http://schemas.openxmlformats.org/drawingml/2006/main">
          <a:off x="6973652" y="3951263"/>
          <a:ext cx="914400" cy="4412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nl-NL" sz="1800" dirty="0"/>
            <a:t>N = 86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11/1/2024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11/1/2024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17429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err="1"/>
              <a:t>Highly</a:t>
            </a:r>
            <a:r>
              <a:rPr lang="nl-NL"/>
              <a:t> </a:t>
            </a:r>
            <a:r>
              <a:rPr lang="nl-NL" err="1"/>
              <a:t>ranked</a:t>
            </a:r>
            <a:endParaRPr lang="nl-NL"/>
          </a:p>
          <a:p>
            <a:pPr marL="822183" lvl="1" indent="-285750">
              <a:buFont typeface="Arial" panose="020B0604020202020204" pitchFamily="34" charset="0"/>
              <a:buChar char="•"/>
            </a:pPr>
            <a:r>
              <a:rPr lang="nl-NL"/>
              <a:t>16th in </a:t>
            </a:r>
            <a:r>
              <a:rPr lang="nl-NL" i="1"/>
              <a:t>QS World University Ranking </a:t>
            </a:r>
            <a:r>
              <a:rPr lang="nl-NL" i="1" err="1"/>
              <a:t>by</a:t>
            </a:r>
            <a:r>
              <a:rPr lang="nl-NL" i="1"/>
              <a:t> Subject</a:t>
            </a:r>
            <a:r>
              <a:rPr lang="nl-NL"/>
              <a:t>, </a:t>
            </a:r>
            <a:r>
              <a:rPr lang="nl-NL" err="1"/>
              <a:t>highest</a:t>
            </a:r>
            <a:r>
              <a:rPr lang="nl-NL"/>
              <a:t> in </a:t>
            </a:r>
            <a:r>
              <a:rPr lang="nl-NL" err="1"/>
              <a:t>continental</a:t>
            </a:r>
            <a:r>
              <a:rPr lang="nl-NL"/>
              <a:t> Europe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/>
              <a:t>Research </a:t>
            </a:r>
            <a:r>
              <a:rPr lang="nl-NL" err="1"/>
              <a:t>facilities</a:t>
            </a:r>
            <a:endParaRPr lang="nl-NL"/>
          </a:p>
          <a:p>
            <a:pPr marL="822183" lvl="1" indent="-285750">
              <a:buFont typeface="Arial" panose="020B0604020202020204" pitchFamily="34" charset="0"/>
              <a:buChar char="•"/>
            </a:pPr>
            <a:r>
              <a:rPr lang="nl-NL"/>
              <a:t>Phonetics lab</a:t>
            </a:r>
          </a:p>
          <a:p>
            <a:pPr marL="822183" lvl="1" indent="-285750">
              <a:buFont typeface="Arial" panose="020B0604020202020204" pitchFamily="34" charset="0"/>
              <a:buChar char="•"/>
            </a:pPr>
            <a:r>
              <a:rPr lang="nl-NL"/>
              <a:t>Baby lab</a:t>
            </a:r>
          </a:p>
          <a:p>
            <a:pPr marL="822183" lvl="1" indent="-285750">
              <a:buFont typeface="Arial" panose="020B0604020202020204" pitchFamily="34" charset="0"/>
              <a:buChar char="•"/>
            </a:pPr>
            <a:r>
              <a:rPr lang="nl-NL" err="1"/>
              <a:t>Eyetracking</a:t>
            </a:r>
            <a:r>
              <a:rPr lang="nl-NL"/>
              <a:t> lab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err="1"/>
              <a:t>Various</a:t>
            </a:r>
            <a:r>
              <a:rPr lang="nl-NL"/>
              <a:t> </a:t>
            </a:r>
            <a:r>
              <a:rPr lang="nl-NL" err="1"/>
              <a:t>theoretical</a:t>
            </a:r>
            <a:r>
              <a:rPr lang="nl-NL"/>
              <a:t> approaches</a:t>
            </a:r>
          </a:p>
          <a:p>
            <a:pPr marL="822183" lvl="1" indent="-285750">
              <a:buFont typeface="Arial" panose="020B0604020202020204" pitchFamily="34" charset="0"/>
              <a:buChar char="•"/>
            </a:pPr>
            <a:r>
              <a:rPr lang="nl-NL" err="1"/>
              <a:t>sociolinguistics</a:t>
            </a:r>
            <a:r>
              <a:rPr lang="nl-NL"/>
              <a:t>, </a:t>
            </a:r>
            <a:r>
              <a:rPr lang="nl-NL" err="1"/>
              <a:t>generative</a:t>
            </a:r>
            <a:r>
              <a:rPr lang="nl-NL"/>
              <a:t> approaches, </a:t>
            </a:r>
            <a:r>
              <a:rPr lang="nl-NL" err="1"/>
              <a:t>functional</a:t>
            </a:r>
            <a:r>
              <a:rPr lang="nl-NL"/>
              <a:t> approaches</a:t>
            </a:r>
          </a:p>
          <a:p>
            <a:pPr marL="822183" lvl="1" indent="-285750">
              <a:buFont typeface="Arial" panose="020B0604020202020204" pitchFamily="34" charset="0"/>
              <a:buChar char="•"/>
            </a:pPr>
            <a:r>
              <a:rPr lang="nl-NL" err="1"/>
              <a:t>phonetics</a:t>
            </a:r>
            <a:r>
              <a:rPr lang="nl-NL"/>
              <a:t>/</a:t>
            </a:r>
            <a:r>
              <a:rPr lang="nl-NL" err="1"/>
              <a:t>phonology</a:t>
            </a:r>
            <a:r>
              <a:rPr lang="nl-NL"/>
              <a:t>, </a:t>
            </a:r>
            <a:r>
              <a:rPr lang="nl-NL" err="1"/>
              <a:t>morphosyntax</a:t>
            </a:r>
            <a:r>
              <a:rPr lang="nl-NL"/>
              <a:t>, discourse analysis, </a:t>
            </a:r>
            <a:r>
              <a:rPr lang="nl-NL" err="1"/>
              <a:t>identity</a:t>
            </a:r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7621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/>
          </a:p>
        </p:txBody>
      </p:sp>
      <p:sp>
        <p:nvSpPr>
          <p:cNvPr id="19" name="Spreker + datum">
            <a:extLst>
              <a:ext uri="{FF2B5EF4-FFF2-40B4-BE49-F238E27FC236}">
                <a16:creationId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/>
              <a:t>Spreker + Datum</a:t>
            </a:r>
            <a:br>
              <a:rPr lang="nl-NL"/>
            </a:br>
            <a:endParaRPr lang="nl-NL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15" name="Faculty">
            <a:extLst>
              <a:ext uri="{FF2B5EF4-FFF2-40B4-BE49-F238E27FC236}">
                <a16:creationId xmlns:a16="http://schemas.microsoft.com/office/drawing/2014/main" id="{A0ABF4B5-8B4E-45D0-BFD3-0D0E2250F7E2}"/>
              </a:ext>
            </a:extLst>
          </p:cNvPr>
          <p:cNvSpPr txBox="1"/>
          <p:nvPr userDrawn="1"/>
        </p:nvSpPr>
        <p:spPr>
          <a:xfrm>
            <a:off x="734891" y="449050"/>
            <a:ext cx="318912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20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41200"/>
            <a:ext cx="3567811" cy="3888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 userDrawn="1"/>
        </p:nvSpPr>
        <p:spPr>
          <a:xfrm>
            <a:off x="623392" y="449050"/>
            <a:ext cx="358668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700"/>
              <a:t>Faculty of</a:t>
            </a:r>
            <a:r>
              <a:rPr lang="nl-NL" sz="1700" baseline="0"/>
              <a:t> Humanities</a:t>
            </a:r>
            <a:endParaRPr lang="en-US" sz="1700"/>
          </a:p>
        </p:txBody>
      </p: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err="1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err="1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err="1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530479"/>
            <a:ext cx="515176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28048" y="1520576"/>
            <a:ext cx="515176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err="1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err="1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err="1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pic>
        <p:nvPicPr>
          <p:cNvPr id="9" name="Picture 8" descr="iMac.png">
            <a:extLst>
              <a:ext uri="{FF2B5EF4-FFF2-40B4-BE49-F238E27FC236}">
                <a16:creationId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>
                <a:latin typeface="+mj-lt"/>
                <a:cs typeface="Arial" panose="020B0604020202020204" pitchFamily="34" charset="0"/>
              </a:rPr>
              <a:t>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 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ad Mini 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5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043200" y="2750400"/>
            <a:ext cx="4564800" cy="3163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pic>
        <p:nvPicPr>
          <p:cNvPr id="9" name="Picture 8" descr="iPad Mini H.png">
            <a:extLst>
              <a:ext uri="{FF2B5EF4-FFF2-40B4-BE49-F238E27FC236}">
                <a16:creationId xmlns:a16="http://schemas.microsoft.com/office/drawing/2014/main" id="{7213BA93-BA9D-4BEE-882B-0E3A8EBCE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FECC6AD-546E-4DBB-BA2A-6D8A6B63E690}"/>
              </a:ext>
            </a:extLst>
          </p:cNvPr>
          <p:cNvSpPr/>
          <p:nvPr userDrawn="1"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>
                <a:latin typeface="+mj-lt"/>
                <a:cs typeface="Arial" panose="020B0604020202020204" pitchFamily="34" charset="0"/>
              </a:rPr>
              <a:t>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464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7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pic>
        <p:nvPicPr>
          <p:cNvPr id="10" name="Picture 9" descr="ipad.png">
            <a:extLst>
              <a:ext uri="{FF2B5EF4-FFF2-40B4-BE49-F238E27FC236}">
                <a16:creationId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>
                <a:latin typeface="+mj-lt"/>
                <a:cs typeface="Arial" panose="020B0604020202020204" pitchFamily="34" charset="0"/>
              </a:rPr>
              <a:t>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/>
              <a:t>Click icon 
 to add </a:t>
            </a:r>
            <a:r>
              <a:rPr lang="nl-NL" err="1"/>
              <a:t>chart</a:t>
            </a:r>
            <a:endParaRPr lang="nl-NL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>
                <a:latin typeface="+mj-lt"/>
                <a:cs typeface="Arial" panose="020B0604020202020204" pitchFamily="34" charset="0"/>
              </a:rPr>
              <a:t>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89865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nl-NL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>
                <a:latin typeface="+mj-lt"/>
                <a:cs typeface="Arial" panose="020B0604020202020204" pitchFamily="34" charset="0"/>
              </a:rPr>
              <a:t>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9152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nl-NL" sz="1000" b="1" baseline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0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endParaRPr lang="en-US" sz="10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>
                <a:latin typeface="+mj-lt"/>
                <a:cs typeface="Arial" panose="020B0604020202020204" pitchFamily="34" charset="0"/>
              </a:rPr>
              <a:t>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800" y="19152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89865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/>
              <a:t>Click icon 
 to add </a:t>
            </a:r>
            <a:r>
              <a:rPr lang="nl-NL" err="1"/>
              <a:t>chart</a:t>
            </a:r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692696"/>
            <a:ext cx="5616576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16112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>
                <a:latin typeface="+mj-lt"/>
                <a:cs typeface="Arial" panose="020B0604020202020204" pitchFamily="34" charset="0"/>
              </a:rPr>
              <a:t>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692696"/>
            <a:ext cx="7992887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>
                <a:latin typeface="+mj-lt"/>
                <a:cs typeface="Arial" panose="020B0604020202020204" pitchFamily="34" charset="0"/>
              </a:rPr>
              <a:t>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340768"/>
            <a:ext cx="12192000" cy="5517232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>
                <a:latin typeface="+mj-lt"/>
                <a:cs typeface="Arial" panose="020B0604020202020204" pitchFamily="34" charset="0"/>
              </a:rPr>
              <a:t>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552801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552801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21088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552801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552801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>
                <a:latin typeface="+mj-lt"/>
                <a:cs typeface="Arial" panose="020B0604020202020204" pitchFamily="34" charset="0"/>
              </a:rPr>
              <a:t>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08313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aculty">
            <a:extLst>
              <a:ext uri="{FF2B5EF4-FFF2-40B4-BE49-F238E27FC236}">
                <a16:creationId xmlns:a16="http://schemas.microsoft.com/office/drawing/2014/main" id="{E423983B-45D7-479C-8F2A-2239B10330E1}"/>
              </a:ext>
            </a:extLst>
          </p:cNvPr>
          <p:cNvSpPr txBox="1"/>
          <p:nvPr/>
        </p:nvSpPr>
        <p:spPr>
          <a:xfrm>
            <a:off x="557784" y="331646"/>
            <a:ext cx="3254732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05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0" y="194323"/>
            <a:ext cx="2520280" cy="27464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61392" y="331646"/>
            <a:ext cx="25574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/>
              <a:t>Faculty</a:t>
            </a:r>
            <a:r>
              <a:rPr lang="nl-NL" sz="1100" baseline="0"/>
              <a:t> of Humanities</a:t>
            </a: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6" r:id="rId13"/>
    <p:sldLayoutId id="2147485027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student.uva.nl/en/topics/digital-student-service-desk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student.uva.nl/en/topics/digital-student-service-desk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sh.uva.nl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h.radke@uva.nl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1" b="15171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795337" y="5517232"/>
            <a:ext cx="4868615" cy="559841"/>
          </a:xfrm>
        </p:spPr>
        <p:txBody>
          <a:bodyPr>
            <a:normAutofit/>
          </a:bodyPr>
          <a:lstStyle/>
          <a:p>
            <a:r>
              <a:rPr lang="en-US" dirty="0"/>
              <a:t>Dr. Henning Radke, coordinator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95336" y="4041648"/>
            <a:ext cx="4868615" cy="1547592"/>
          </a:xfrm>
        </p:spPr>
        <p:txBody>
          <a:bodyPr>
            <a:normAutofit fontScale="90000"/>
          </a:bodyPr>
          <a:lstStyle/>
          <a:p>
            <a:r>
              <a:rPr lang="en-US"/>
              <a:t>Language &amp; Society /</a:t>
            </a:r>
            <a:br>
              <a:rPr lang="en-US"/>
            </a:br>
            <a:r>
              <a:rPr lang="en-US"/>
              <a:t>Language, Literature &amp; Education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95335" y="3575116"/>
            <a:ext cx="4868616" cy="466532"/>
          </a:xfrm>
        </p:spPr>
        <p:txBody>
          <a:bodyPr/>
          <a:lstStyle/>
          <a:p>
            <a:r>
              <a:rPr lang="en-US"/>
              <a:t>UvA Master’s Day</a:t>
            </a:r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9376" y="692696"/>
            <a:ext cx="8237240" cy="936103"/>
          </a:xfrm>
        </p:spPr>
        <p:txBody>
          <a:bodyPr>
            <a:normAutofit/>
          </a:bodyPr>
          <a:lstStyle/>
          <a:p>
            <a:r>
              <a:rPr lang="en-GB" sz="2800"/>
              <a:t>Job market MA Linguistics</a:t>
            </a:r>
            <a:endParaRPr lang="en-US" sz="280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40" r="19964"/>
          <a:stretch/>
        </p:blipFill>
        <p:spPr/>
      </p:pic>
      <p:graphicFrame>
        <p:nvGraphicFramePr>
          <p:cNvPr id="6" name="Grafiek 5">
            <a:extLst>
              <a:ext uri="{FF2B5EF4-FFF2-40B4-BE49-F238E27FC236}">
                <a16:creationId xmlns:a16="http://schemas.microsoft.com/office/drawing/2014/main" id="{95C1D925-1B4A-A041-BD4E-FA7D00B819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6893978"/>
              </p:ext>
            </p:extLst>
          </p:nvPr>
        </p:nvGraphicFramePr>
        <p:xfrm>
          <a:off x="263352" y="1628799"/>
          <a:ext cx="8237240" cy="4824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47288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/>
              <a:t>Related MA </a:t>
            </a:r>
            <a:r>
              <a:rPr lang="en-US" sz="2800" err="1"/>
              <a:t>programmes</a:t>
            </a:r>
            <a:r>
              <a:rPr lang="en-US" sz="2800"/>
              <a:t>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3" y="5229200"/>
            <a:ext cx="7992887" cy="115212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endParaRPr lang="en-US" sz="2400"/>
          </a:p>
          <a:p>
            <a:pPr>
              <a:lnSpc>
                <a:spcPct val="100000"/>
              </a:lnSpc>
            </a:pPr>
            <a:r>
              <a:rPr lang="en-US" sz="2400" b="1">
                <a:solidFill>
                  <a:schemeClr val="accent1"/>
                </a:solidFill>
              </a:rPr>
              <a:t>Specific questions about application and admission</a:t>
            </a:r>
          </a:p>
          <a:p>
            <a:pPr>
              <a:lnSpc>
                <a:spcPct val="100000"/>
              </a:lnSpc>
            </a:pPr>
            <a:r>
              <a:rPr lang="en-US" sz="2400">
                <a:hlinkClick r:id="rId2"/>
              </a:rPr>
              <a:t>Digital Student Service Desk </a:t>
            </a:r>
            <a:r>
              <a:rPr lang="en-US" sz="2400"/>
              <a:t>OR +31 20 525 4481</a:t>
            </a:r>
            <a:endParaRPr lang="en-US" sz="2400" u="sng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6" r="12274"/>
          <a:stretch/>
        </p:blipFill>
        <p:spPr/>
      </p:pic>
      <p:sp>
        <p:nvSpPr>
          <p:cNvPr id="9" name="Tijdelijke aanduiding voor tekst 3">
            <a:extLst>
              <a:ext uri="{FF2B5EF4-FFF2-40B4-BE49-F238E27FC236}">
                <a16:creationId xmlns:a16="http://schemas.microsoft.com/office/drawing/2014/main" id="{C24F3C32-6102-8C49-BE1C-F94242E2DBDD}"/>
              </a:ext>
            </a:extLst>
          </p:cNvPr>
          <p:cNvSpPr txBox="1">
            <a:spLocks/>
          </p:cNvSpPr>
          <p:nvPr/>
        </p:nvSpPr>
        <p:spPr>
          <a:xfrm>
            <a:off x="500064" y="2348880"/>
            <a:ext cx="7972200" cy="2664296"/>
          </a:xfrm>
          <a:prstGeom prst="rect">
            <a:avLst/>
          </a:prstGeom>
        </p:spPr>
        <p:txBody>
          <a:bodyPr numCol="2">
            <a:normAutofit lnSpcReduction="10000"/>
          </a:bodyPr>
          <a:lstStyle>
            <a:lvl1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7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altLang="nl-NL" sz="2400"/>
              <a:t>Linguistics</a:t>
            </a:r>
          </a:p>
          <a:p>
            <a:pPr lvl="1"/>
            <a:r>
              <a:rPr lang="nl-NL" altLang="nl-NL"/>
              <a:t>General Linguistics</a:t>
            </a:r>
          </a:p>
          <a:p>
            <a:pPr lvl="1"/>
            <a:r>
              <a:rPr lang="nl-NL" altLang="nl-NL"/>
              <a:t>Vertalen</a:t>
            </a:r>
          </a:p>
          <a:p>
            <a:pPr lvl="1"/>
            <a:r>
              <a:rPr lang="nl-NL" altLang="nl-NL"/>
              <a:t>Research MA Linguistics</a:t>
            </a:r>
            <a:endParaRPr lang="nl-NL" altLang="nl-NL" sz="1800"/>
          </a:p>
          <a:p>
            <a:endParaRPr lang="nl-NL" altLang="nl-NL" sz="2400"/>
          </a:p>
          <a:p>
            <a:endParaRPr lang="nl-NL" altLang="nl-NL" sz="2400"/>
          </a:p>
          <a:p>
            <a:endParaRPr lang="nl-NL" altLang="nl-NL" sz="2400"/>
          </a:p>
          <a:p>
            <a:r>
              <a:rPr lang="nl-NL" altLang="nl-NL" sz="2400"/>
              <a:t>Literature</a:t>
            </a:r>
          </a:p>
          <a:p>
            <a:pPr lvl="1"/>
            <a:r>
              <a:rPr lang="nl-NL" altLang="nl-NL"/>
              <a:t>Literature, Culture &amp; Society</a:t>
            </a:r>
          </a:p>
          <a:p>
            <a:pPr lvl="1"/>
            <a:r>
              <a:rPr lang="nl-NL" altLang="nl-NL"/>
              <a:t>English Literature &amp; Culture</a:t>
            </a:r>
          </a:p>
          <a:p>
            <a:pPr lvl="1"/>
            <a:r>
              <a:rPr lang="nl-NL" altLang="nl-NL"/>
              <a:t>Comparative Literature</a:t>
            </a:r>
          </a:p>
          <a:p>
            <a:pPr lvl="1"/>
            <a:r>
              <a:rPr lang="nl-NL" altLang="nl-NL"/>
              <a:t>Research MA Literary Studies</a:t>
            </a:r>
          </a:p>
        </p:txBody>
      </p:sp>
    </p:spTree>
    <p:extLst>
      <p:ext uri="{BB962C8B-B14F-4D97-AF65-F5344CB8AC3E}">
        <p14:creationId xmlns:p14="http://schemas.microsoft.com/office/powerpoint/2010/main" val="3993354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/>
              <a:t>Admissions and pre-masters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3" y="5229200"/>
            <a:ext cx="7992887" cy="115212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endParaRPr lang="en-US" sz="2400"/>
          </a:p>
          <a:p>
            <a:pPr>
              <a:lnSpc>
                <a:spcPct val="100000"/>
              </a:lnSpc>
            </a:pPr>
            <a:r>
              <a:rPr lang="en-US" sz="2400" b="1">
                <a:solidFill>
                  <a:schemeClr val="accent1"/>
                </a:solidFill>
              </a:rPr>
              <a:t>Specific questions about application and admission</a:t>
            </a:r>
          </a:p>
          <a:p>
            <a:pPr>
              <a:lnSpc>
                <a:spcPct val="100000"/>
              </a:lnSpc>
            </a:pPr>
            <a:r>
              <a:rPr lang="en-US" sz="2400">
                <a:hlinkClick r:id="rId2"/>
              </a:rPr>
              <a:t>Digital Student Service Desk </a:t>
            </a:r>
            <a:r>
              <a:rPr lang="en-US" sz="2400"/>
              <a:t>OR +31 20 525 4481</a:t>
            </a:r>
            <a:endParaRPr lang="en-US" sz="2400" u="sng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6" r="12274"/>
          <a:stretch/>
        </p:blipFill>
        <p:spPr/>
      </p:pic>
      <p:graphicFrame>
        <p:nvGraphicFramePr>
          <p:cNvPr id="2" name="Tabel 8">
            <a:extLst>
              <a:ext uri="{FF2B5EF4-FFF2-40B4-BE49-F238E27FC236}">
                <a16:creationId xmlns:a16="http://schemas.microsoft.com/office/drawing/2014/main" id="{B185F614-9241-B7A8-4A66-9C4EBCC44C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32242"/>
              </p:ext>
            </p:extLst>
          </p:nvPr>
        </p:nvGraphicFramePr>
        <p:xfrm>
          <a:off x="479376" y="1916832"/>
          <a:ext cx="8128000" cy="3588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65784821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410526699"/>
                    </a:ext>
                  </a:extLst>
                </a:gridCol>
              </a:tblGrid>
              <a:tr h="691277">
                <a:tc>
                  <a:txBody>
                    <a:bodyPr/>
                    <a:lstStyle/>
                    <a:p>
                      <a:pPr algn="ctr"/>
                      <a:r>
                        <a:rPr lang="nl-NL" sz="2400"/>
                        <a:t>Language &amp; Society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/>
                        <a:t>Language, </a:t>
                      </a:r>
                      <a:r>
                        <a:rPr lang="nl-NL" sz="2400" err="1"/>
                        <a:t>Literature</a:t>
                      </a:r>
                      <a:r>
                        <a:rPr lang="nl-NL" sz="2400"/>
                        <a:t> &amp; </a:t>
                      </a:r>
                      <a:r>
                        <a:rPr lang="nl-NL" sz="2400" err="1"/>
                        <a:t>Education</a:t>
                      </a:r>
                      <a:endParaRPr lang="nl-NL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3822139"/>
                  </a:ext>
                </a:extLst>
              </a:tr>
              <a:tr h="691277">
                <a:tc gridSpan="2">
                  <a:txBody>
                    <a:bodyPr/>
                    <a:lstStyle/>
                    <a:p>
                      <a:pPr algn="ctr"/>
                      <a:r>
                        <a:rPr lang="nl-NL" sz="2400"/>
                        <a:t>Equivalent of Dutch </a:t>
                      </a:r>
                      <a:r>
                        <a:rPr lang="nl-NL" sz="2400" err="1"/>
                        <a:t>academic</a:t>
                      </a:r>
                      <a:r>
                        <a:rPr lang="nl-NL" sz="2400"/>
                        <a:t> BA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0944478"/>
                  </a:ext>
                </a:extLst>
              </a:tr>
              <a:tr h="691277">
                <a:tc gridSpan="2">
                  <a:txBody>
                    <a:bodyPr/>
                    <a:lstStyle/>
                    <a:p>
                      <a:pPr algn="ctr"/>
                      <a:r>
                        <a:rPr lang="nl-NL" sz="2400" err="1"/>
                        <a:t>Proficiency</a:t>
                      </a:r>
                      <a:r>
                        <a:rPr lang="nl-NL" sz="2400"/>
                        <a:t> in </a:t>
                      </a:r>
                      <a:r>
                        <a:rPr lang="nl-NL" sz="2400" err="1"/>
                        <a:t>the</a:t>
                      </a:r>
                      <a:r>
                        <a:rPr lang="nl-NL" sz="2400"/>
                        <a:t> target </a:t>
                      </a:r>
                      <a:r>
                        <a:rPr lang="nl-NL" sz="2400" err="1"/>
                        <a:t>language</a:t>
                      </a:r>
                      <a:r>
                        <a:rPr lang="nl-NL" sz="2400"/>
                        <a:t> (e.g., 30 EC of </a:t>
                      </a:r>
                      <a:r>
                        <a:rPr lang="nl-NL" sz="2400" err="1"/>
                        <a:t>coursework</a:t>
                      </a:r>
                      <a:r>
                        <a:rPr lang="nl-NL" sz="2400"/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568116"/>
                  </a:ext>
                </a:extLst>
              </a:tr>
              <a:tr h="691277">
                <a:tc gridSpan="2">
                  <a:txBody>
                    <a:bodyPr/>
                    <a:lstStyle/>
                    <a:p>
                      <a:pPr algn="ctr"/>
                      <a:r>
                        <a:rPr lang="nl-NL" sz="2400"/>
                        <a:t>15 EC </a:t>
                      </a:r>
                      <a:r>
                        <a:rPr lang="nl-NL" sz="2400" err="1"/>
                        <a:t>coursework</a:t>
                      </a:r>
                      <a:r>
                        <a:rPr lang="nl-NL" sz="2400"/>
                        <a:t> in </a:t>
                      </a:r>
                      <a:r>
                        <a:rPr lang="nl-NL" sz="2400" err="1"/>
                        <a:t>linguistics</a:t>
                      </a:r>
                      <a:endParaRPr lang="nl-NL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658123"/>
                  </a:ext>
                </a:extLst>
              </a:tr>
              <a:tr h="691277">
                <a:tc>
                  <a:txBody>
                    <a:bodyPr/>
                    <a:lstStyle/>
                    <a:p>
                      <a:pPr algn="ctr"/>
                      <a:endParaRPr lang="nl-NL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>
                          <a:solidFill>
                            <a:srgbClr val="FF0000"/>
                          </a:solidFill>
                        </a:rPr>
                        <a:t>15 EC </a:t>
                      </a:r>
                      <a:r>
                        <a:rPr lang="nl-NL" sz="2400" err="1">
                          <a:solidFill>
                            <a:srgbClr val="FF0000"/>
                          </a:solidFill>
                        </a:rPr>
                        <a:t>coursework</a:t>
                      </a:r>
                      <a:r>
                        <a:rPr lang="nl-NL" sz="2400">
                          <a:solidFill>
                            <a:srgbClr val="FF0000"/>
                          </a:solidFill>
                        </a:rPr>
                        <a:t> in </a:t>
                      </a:r>
                      <a:r>
                        <a:rPr lang="nl-NL" sz="2400" err="1">
                          <a:solidFill>
                            <a:srgbClr val="FF0000"/>
                          </a:solidFill>
                        </a:rPr>
                        <a:t>literature</a:t>
                      </a:r>
                      <a:endParaRPr lang="nl-NL" sz="240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588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7481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9377" y="476672"/>
            <a:ext cx="5616576" cy="936103"/>
          </a:xfrm>
        </p:spPr>
        <p:txBody>
          <a:bodyPr>
            <a:noAutofit/>
          </a:bodyPr>
          <a:lstStyle/>
          <a:p>
            <a:r>
              <a:rPr lang="en-US" sz="2800"/>
              <a:t>Deadlines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4" y="1700808"/>
            <a:ext cx="5616576" cy="5040560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1400"/>
              </a:spcBef>
            </a:pPr>
            <a:r>
              <a:rPr lang="en-US" sz="2400" b="1" dirty="0">
                <a:solidFill>
                  <a:srgbClr val="C00000"/>
                </a:solidFill>
              </a:rPr>
              <a:t>1 March 2025</a:t>
            </a:r>
          </a:p>
          <a:p>
            <a:pPr marL="342900" indent="-342900">
              <a:lnSpc>
                <a:spcPct val="1000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All applicants with a non-EU/EEA nationality</a:t>
            </a:r>
          </a:p>
          <a:p>
            <a:pPr>
              <a:lnSpc>
                <a:spcPct val="100000"/>
              </a:lnSpc>
              <a:spcBef>
                <a:spcPts val="1400"/>
              </a:spcBef>
            </a:pPr>
            <a:br>
              <a:rPr lang="en-US" sz="2400" dirty="0"/>
            </a:br>
            <a:r>
              <a:rPr lang="en-US" sz="2400" b="1" dirty="0">
                <a:solidFill>
                  <a:srgbClr val="C00000"/>
                </a:solidFill>
              </a:rPr>
              <a:t>15 May 2025</a:t>
            </a:r>
          </a:p>
          <a:p>
            <a:pPr marL="342900" indent="-342900">
              <a:lnSpc>
                <a:spcPct val="1000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Applicants with a Dutch or other EU/EEA* nationality applying to non-selective Master's </a:t>
            </a:r>
            <a:r>
              <a:rPr lang="en-US" sz="2400" dirty="0" err="1"/>
              <a:t>programmes</a:t>
            </a:r>
            <a:endParaRPr lang="en-US" sz="2400" dirty="0"/>
          </a:p>
          <a:p>
            <a:pPr>
              <a:lnSpc>
                <a:spcPct val="100000"/>
              </a:lnSpc>
              <a:spcBef>
                <a:spcPts val="1400"/>
              </a:spcBef>
            </a:pPr>
            <a:br>
              <a:rPr lang="en-US" sz="1600" dirty="0"/>
            </a:br>
            <a:r>
              <a:rPr lang="en-US" sz="1600" dirty="0"/>
              <a:t>* If you are an applicant with an EU/EEA nationality and wish to apply for housing, you must submit your application by 1 March 2024.</a:t>
            </a:r>
          </a:p>
          <a:p>
            <a:pPr>
              <a:lnSpc>
                <a:spcPct val="100000"/>
              </a:lnSpc>
              <a:spcBef>
                <a:spcPts val="1400"/>
              </a:spcBef>
            </a:pPr>
            <a:r>
              <a:rPr lang="en-US" sz="2400" dirty="0">
                <a:hlinkClick r:id="rId2"/>
              </a:rPr>
              <a:t>www.gsh.uva.nl</a:t>
            </a:r>
            <a:r>
              <a:rPr lang="en-US" sz="2400" dirty="0"/>
              <a:t>  </a:t>
            </a:r>
          </a:p>
          <a:p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0" r="22190"/>
          <a:stretch>
            <a:fillRect/>
          </a:stretch>
        </p:blipFill>
        <p:spPr>
          <a:xfrm>
            <a:off x="6456362" y="0"/>
            <a:ext cx="5735638" cy="6858000"/>
          </a:xfrm>
        </p:spPr>
      </p:pic>
    </p:spTree>
    <p:extLst>
      <p:ext uri="{BB962C8B-B14F-4D97-AF65-F5344CB8AC3E}">
        <p14:creationId xmlns:p14="http://schemas.microsoft.com/office/powerpoint/2010/main" val="3124502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99A664D2-919E-5545-9A78-4128090317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46" r="2" b="3643"/>
          <a:stretch/>
        </p:blipFill>
        <p:spPr bwMode="auto">
          <a:xfrm>
            <a:off x="6456362" y="10"/>
            <a:ext cx="5735638" cy="6857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5FBD98C3-DE64-42FF-B334-2BCE9DEE1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7" y="692696"/>
            <a:ext cx="5616576" cy="936103"/>
          </a:xfrm>
        </p:spPr>
        <p:txBody>
          <a:bodyPr/>
          <a:lstStyle/>
          <a:p>
            <a:r>
              <a:rPr lang="nl-NL" err="1"/>
              <a:t>Further</a:t>
            </a:r>
            <a:r>
              <a:rPr lang="nl-NL"/>
              <a:t> </a:t>
            </a:r>
            <a:r>
              <a:rPr lang="nl-NL" err="1"/>
              <a:t>questions</a:t>
            </a:r>
            <a:r>
              <a:rPr lang="nl-NL"/>
              <a:t>?</a:t>
            </a:r>
            <a:endParaRPr lang="en-US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8C95719B-B55E-4388-8E4E-B21EE4A966B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16112"/>
            <a:ext cx="5616576" cy="424919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b="1" dirty="0"/>
              <a:t>Program coordinator</a:t>
            </a:r>
            <a:br>
              <a:rPr lang="en-US" sz="3200" b="1" dirty="0"/>
            </a:br>
            <a:r>
              <a:rPr lang="en-US" dirty="0">
                <a:solidFill>
                  <a:srgbClr val="BC1F2F"/>
                </a:solidFill>
                <a:hlinkClick r:id="rId3"/>
              </a:rPr>
              <a:t>h.radke@uva.nl</a:t>
            </a:r>
            <a:br>
              <a:rPr lang="en-US" dirty="0"/>
            </a:br>
            <a:endParaRPr lang="en-US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b="1" dirty="0"/>
              <a:t>Graduate School of Humanities </a:t>
            </a:r>
            <a:br>
              <a:rPr lang="en-US" sz="3600" dirty="0"/>
            </a:br>
            <a:r>
              <a:rPr lang="en-US" dirty="0">
                <a:solidFill>
                  <a:srgbClr val="BC1F2F"/>
                </a:solidFill>
              </a:rPr>
              <a:t>http://gsh.uva.nl/</a:t>
            </a:r>
            <a:endParaRPr lang="nl-NL" altLang="nl-NL" dirty="0">
              <a:solidFill>
                <a:srgbClr val="BC1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427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/>
              <a:t>Presentation </a:t>
            </a:r>
            <a:r>
              <a:rPr lang="nl-NL" sz="2800" err="1"/>
              <a:t>Outline</a:t>
            </a:r>
            <a:endParaRPr lang="en-US" sz="280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7992887" cy="4465216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GB" altLang="nl-NL" sz="2400" dirty="0"/>
              <a:t>Information</a:t>
            </a:r>
          </a:p>
          <a:p>
            <a:pPr marL="725488" lvl="1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en-GB" altLang="nl-NL" sz="2000" dirty="0"/>
              <a:t>Why an MA in Linguistics/Literature at the </a:t>
            </a:r>
            <a:r>
              <a:rPr lang="en-GB" altLang="nl-NL" sz="2000" dirty="0" err="1"/>
              <a:t>UvA</a:t>
            </a:r>
            <a:r>
              <a:rPr lang="en-GB" altLang="nl-NL" sz="2000" dirty="0"/>
              <a:t>?</a:t>
            </a:r>
          </a:p>
          <a:p>
            <a:pPr marL="1082675" lvl="2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en-GB" altLang="nl-NL" sz="2000" dirty="0"/>
              <a:t>but NOT entry requirements—contact Admissions</a:t>
            </a:r>
          </a:p>
          <a:p>
            <a:pPr marL="725488" lvl="1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en-GB" altLang="nl-NL" sz="2000" dirty="0"/>
              <a:t>Programmes in detail</a:t>
            </a:r>
          </a:p>
          <a:p>
            <a:pPr marL="611188" lvl="1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GB" altLang="nl-NL" sz="2000" dirty="0"/>
              <a:t>  Future Perspectives</a:t>
            </a:r>
          </a:p>
          <a:p>
            <a:pPr marL="528637" indent="-34290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v"/>
            </a:pPr>
            <a:r>
              <a:rPr lang="en-GB" altLang="nl-NL" sz="2400" dirty="0"/>
              <a:t>Q&amp;A</a:t>
            </a: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t="-26" r="53071" b="26"/>
          <a:stretch/>
        </p:blipFill>
        <p:spPr/>
      </p:pic>
    </p:spTree>
    <p:extLst>
      <p:ext uri="{BB962C8B-B14F-4D97-AF65-F5344CB8AC3E}">
        <p14:creationId xmlns:p14="http://schemas.microsoft.com/office/powerpoint/2010/main" val="382823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nl-NL" sz="2800"/>
              <a:t>Why an MA in Linguistics/Literature at the </a:t>
            </a:r>
            <a:r>
              <a:rPr lang="en-GB" altLang="nl-NL" sz="2800" err="1"/>
              <a:t>UvA</a:t>
            </a:r>
            <a:r>
              <a:rPr lang="en-GB" altLang="nl-NL" sz="2800"/>
              <a:t>?</a:t>
            </a:r>
            <a:endParaRPr lang="en-US" sz="280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7992887" cy="4465216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Wingdings" charset="2"/>
              <a:buChar char="§"/>
            </a:pPr>
            <a:r>
              <a:rPr lang="en-GB" altLang="nl-NL" sz="2400" dirty="0"/>
              <a:t>Academic setting</a:t>
            </a:r>
          </a:p>
          <a:p>
            <a:pPr marL="611188" lvl="1" indent="-342900">
              <a:buFont typeface="Wingdings" charset="2"/>
              <a:buChar char="§"/>
            </a:pPr>
            <a:r>
              <a:rPr lang="en-GB" altLang="nl-NL" sz="2000" dirty="0"/>
              <a:t>2024 Linguistics at UvA ranks 29</a:t>
            </a:r>
            <a:r>
              <a:rPr lang="en-GB" altLang="nl-NL" sz="2000" baseline="30000" dirty="0"/>
              <a:t>th</a:t>
            </a:r>
            <a:r>
              <a:rPr lang="en-GB" altLang="nl-NL" sz="2000" dirty="0"/>
              <a:t> in </a:t>
            </a:r>
            <a:r>
              <a:rPr lang="en-GB" altLang="nl-NL" sz="2000" i="1" dirty="0"/>
              <a:t>QS World University Ranking by Subject</a:t>
            </a:r>
            <a:r>
              <a:rPr lang="en-GB" altLang="nl-NL" sz="2000" dirty="0"/>
              <a:t>, highest ranking in continental Europe!</a:t>
            </a:r>
          </a:p>
          <a:p>
            <a:pPr marL="611188" lvl="1" indent="-342900">
              <a:buFont typeface="Wingdings" charset="2"/>
              <a:buChar char="§"/>
            </a:pPr>
            <a:r>
              <a:rPr lang="en-GB" altLang="nl-NL" sz="2000" dirty="0"/>
              <a:t>Excellent research facilities</a:t>
            </a:r>
          </a:p>
          <a:p>
            <a:pPr marL="342900" indent="-342900">
              <a:buFont typeface="Wingdings" charset="2"/>
              <a:buChar char="§"/>
            </a:pPr>
            <a:r>
              <a:rPr lang="en-GB" altLang="nl-NL" sz="2400" dirty="0"/>
              <a:t>Diversity</a:t>
            </a:r>
          </a:p>
          <a:p>
            <a:pPr marL="611188" lvl="1" indent="-342900">
              <a:buFont typeface="Wingdings" charset="2"/>
              <a:buChar char="§"/>
            </a:pPr>
            <a:r>
              <a:rPr lang="en-GB" altLang="nl-NL" sz="2000" dirty="0"/>
              <a:t>International group of staff and students</a:t>
            </a:r>
          </a:p>
          <a:p>
            <a:pPr marL="611188" lvl="1" indent="-342900">
              <a:buFont typeface="Wingdings" charset="2"/>
              <a:buChar char="§"/>
            </a:pPr>
            <a:r>
              <a:rPr lang="en-GB" altLang="nl-NL" sz="2000" dirty="0"/>
              <a:t>Different theoretical approaches come together</a:t>
            </a:r>
          </a:p>
          <a:p>
            <a:pPr marL="611188" lvl="1" indent="-342900">
              <a:buFont typeface="Wingdings" charset="2"/>
              <a:buChar char="§"/>
            </a:pPr>
            <a:r>
              <a:rPr lang="en-GB" altLang="nl-NL" sz="2000" dirty="0"/>
              <a:t>Many languages are offered</a:t>
            </a:r>
          </a:p>
          <a:p>
            <a:pPr marL="342900" indent="-342900">
              <a:lnSpc>
                <a:spcPct val="100000"/>
              </a:lnSpc>
              <a:buFont typeface="Wingdings" charset="2"/>
              <a:buChar char="§"/>
            </a:pPr>
            <a:r>
              <a:rPr lang="en-GB" altLang="nl-NL" sz="2400" dirty="0"/>
              <a:t>Location</a:t>
            </a:r>
          </a:p>
          <a:p>
            <a:pPr marL="611188" lvl="1" indent="-342900">
              <a:buFont typeface="Wingdings" charset="2"/>
              <a:buChar char="§"/>
            </a:pPr>
            <a:r>
              <a:rPr lang="en-GB" altLang="nl-NL" sz="2000" dirty="0"/>
              <a:t>Multilingual city</a:t>
            </a:r>
          </a:p>
          <a:p>
            <a:pPr marL="611188" lvl="1" indent="-342900">
              <a:buFont typeface="Wingdings" charset="2"/>
              <a:buChar char="§"/>
            </a:pPr>
            <a:r>
              <a:rPr lang="en-GB" altLang="nl-NL" sz="2000" dirty="0"/>
              <a:t>Rich historical and cultural heritage</a:t>
            </a: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t="-26" r="53071" b="26"/>
          <a:stretch/>
        </p:blipFill>
        <p:spPr/>
      </p:pic>
    </p:spTree>
    <p:extLst>
      <p:ext uri="{BB962C8B-B14F-4D97-AF65-F5344CB8AC3E}">
        <p14:creationId xmlns:p14="http://schemas.microsoft.com/office/powerpoint/2010/main" val="2634629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/>
              <a:t>Language MA </a:t>
            </a:r>
            <a:r>
              <a:rPr lang="nl-NL" sz="2800" err="1"/>
              <a:t>programmes</a:t>
            </a:r>
            <a:endParaRPr lang="en-US" sz="280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40" r="19964"/>
          <a:stretch/>
        </p:blipFill>
        <p:spPr/>
      </p:pic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2E10E0A3-175E-8448-8BF7-3DC6BC27F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844458"/>
              </p:ext>
            </p:extLst>
          </p:nvPr>
        </p:nvGraphicFramePr>
        <p:xfrm>
          <a:off x="411819" y="1916832"/>
          <a:ext cx="7992884" cy="4442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1693">
                  <a:extLst>
                    <a:ext uri="{9D8B030D-6E8A-4147-A177-3AD203B41FA5}">
                      <a16:colId xmlns:a16="http://schemas.microsoft.com/office/drawing/2014/main" val="1190916281"/>
                    </a:ext>
                  </a:extLst>
                </a:gridCol>
                <a:gridCol w="2174649">
                  <a:extLst>
                    <a:ext uri="{9D8B030D-6E8A-4147-A177-3AD203B41FA5}">
                      <a16:colId xmlns:a16="http://schemas.microsoft.com/office/drawing/2014/main" val="3229412481"/>
                    </a:ext>
                  </a:extLst>
                </a:gridCol>
                <a:gridCol w="2263271">
                  <a:extLst>
                    <a:ext uri="{9D8B030D-6E8A-4147-A177-3AD203B41FA5}">
                      <a16:colId xmlns:a16="http://schemas.microsoft.com/office/drawing/2014/main" val="2280859328"/>
                    </a:ext>
                  </a:extLst>
                </a:gridCol>
                <a:gridCol w="2263271">
                  <a:extLst>
                    <a:ext uri="{9D8B030D-6E8A-4147-A177-3AD203B41FA5}">
                      <a16:colId xmlns:a16="http://schemas.microsoft.com/office/drawing/2014/main" val="3896210920"/>
                    </a:ext>
                  </a:extLst>
                </a:gridCol>
              </a:tblGrid>
              <a:tr h="849694"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>
                          <a:solidFill>
                            <a:schemeClr val="bg1"/>
                          </a:solidFill>
                        </a:rPr>
                        <a:t>Language &amp;</a:t>
                      </a:r>
                    </a:p>
                    <a:p>
                      <a:pPr algn="ctr"/>
                      <a:r>
                        <a:rPr lang="nl-NL">
                          <a:solidFill>
                            <a:schemeClr val="bg1"/>
                          </a:solidFill>
                        </a:rPr>
                        <a:t>Society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>
                          <a:solidFill>
                            <a:schemeClr val="bg1"/>
                          </a:solidFill>
                        </a:rPr>
                        <a:t>Language, </a:t>
                      </a:r>
                      <a:r>
                        <a:rPr lang="nl-NL" err="1">
                          <a:solidFill>
                            <a:schemeClr val="bg1"/>
                          </a:solidFill>
                        </a:rPr>
                        <a:t>Literature</a:t>
                      </a:r>
                      <a:endParaRPr lang="nl-NL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nl-NL">
                          <a:solidFill>
                            <a:schemeClr val="bg1"/>
                          </a:solidFill>
                        </a:rPr>
                        <a:t>&amp; Education</a:t>
                      </a:r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err="1"/>
                        <a:t>Literature</a:t>
                      </a:r>
                      <a:r>
                        <a:rPr lang="nl-NL"/>
                        <a:t>, Culture &amp; Society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1249814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="1" i="1">
                          <a:solidFill>
                            <a:schemeClr val="tx1"/>
                          </a:solidFill>
                        </a:rPr>
                        <a:t>Target </a:t>
                      </a:r>
                      <a:r>
                        <a:rPr lang="nl-NL" sz="1800" b="1" i="1" err="1">
                          <a:solidFill>
                            <a:schemeClr val="tx1"/>
                          </a:solidFill>
                        </a:rPr>
                        <a:t>Languages</a:t>
                      </a:r>
                      <a:endParaRPr lang="nl-NL" sz="1800" b="1" i="1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i="0"/>
                        <a:t>Deutsch, English, Español, Français,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i="0"/>
                        <a:t>Italiano, Skandinavisk, </a:t>
                      </a:r>
                      <a:r>
                        <a:rPr lang="ru-RU" altLang="nl-NL" sz="1800" i="0">
                          <a:solidFill>
                            <a:schemeClr val="tx1"/>
                          </a:solidFill>
                        </a:rPr>
                        <a:t>Славянские языки</a:t>
                      </a:r>
                      <a:endParaRPr lang="nl-NL" sz="1800" i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i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i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9573037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algn="ctr"/>
                      <a:r>
                        <a:rPr lang="nl-NL" b="1" i="1"/>
                        <a:t>Focus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/>
                        <a:t>(</a:t>
                      </a:r>
                      <a:r>
                        <a:rPr lang="nl-NL" err="1"/>
                        <a:t>Socio</a:t>
                      </a:r>
                      <a:r>
                        <a:rPr lang="nl-NL"/>
                        <a:t>)</a:t>
                      </a:r>
                      <a:r>
                        <a:rPr lang="nl-NL" err="1"/>
                        <a:t>linguistics</a:t>
                      </a:r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/>
                        <a:t>Language, </a:t>
                      </a:r>
                      <a:r>
                        <a:rPr lang="nl-NL" err="1"/>
                        <a:t>linguistics</a:t>
                      </a:r>
                      <a:r>
                        <a:rPr lang="nl-NL"/>
                        <a:t> </a:t>
                      </a:r>
                      <a:r>
                        <a:rPr lang="nl-NL" err="1"/>
                        <a:t>and</a:t>
                      </a:r>
                      <a:r>
                        <a:rPr lang="nl-NL"/>
                        <a:t> </a:t>
                      </a:r>
                      <a:r>
                        <a:rPr lang="nl-NL" err="1"/>
                        <a:t>literature</a:t>
                      </a:r>
                      <a:r>
                        <a:rPr lang="nl-NL"/>
                        <a:t> </a:t>
                      </a:r>
                      <a:r>
                        <a:rPr lang="nl-NL" err="1"/>
                        <a:t>with</a:t>
                      </a:r>
                      <a:r>
                        <a:rPr lang="nl-NL"/>
                        <a:t> </a:t>
                      </a:r>
                      <a:r>
                        <a:rPr lang="nl-NL" err="1"/>
                        <a:t>education</a:t>
                      </a:r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err="1"/>
                        <a:t>Literary</a:t>
                      </a:r>
                      <a:r>
                        <a:rPr lang="nl-NL"/>
                        <a:t>/</a:t>
                      </a:r>
                      <a:r>
                        <a:rPr lang="nl-NL" err="1"/>
                        <a:t>cultural</a:t>
                      </a:r>
                      <a:r>
                        <a:rPr lang="nl-NL"/>
                        <a:t> analysis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81468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algn="ctr"/>
                      <a:r>
                        <a:rPr lang="nl-NL" b="1" i="1" err="1"/>
                        <a:t>Electives</a:t>
                      </a:r>
                      <a:r>
                        <a:rPr lang="nl-NL" b="1" i="1"/>
                        <a:t>/</a:t>
                      </a:r>
                    </a:p>
                    <a:p>
                      <a:pPr algn="ctr"/>
                      <a:r>
                        <a:rPr lang="nl-NL" b="1" i="1" err="1"/>
                        <a:t>Internship</a:t>
                      </a:r>
                      <a:endParaRPr lang="nl-NL" b="1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/>
                        <a:t>18 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/>
                        <a:t>12 EC</a:t>
                      </a:r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/>
                        <a:t>24 EC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2944668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algn="ctr"/>
                      <a:r>
                        <a:rPr lang="nl-NL" b="1" i="1"/>
                        <a:t>Master</a:t>
                      </a:r>
                    </a:p>
                    <a:p>
                      <a:pPr algn="ctr"/>
                      <a:r>
                        <a:rPr lang="nl-NL" b="1" i="1"/>
                        <a:t>Leraar VHO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nl-NL"/>
                        <a:t>Yes, </a:t>
                      </a:r>
                      <a:r>
                        <a:rPr lang="nl-NL" err="1"/>
                        <a:t>if</a:t>
                      </a:r>
                      <a:endParaRPr lang="nl-NL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nl-NL"/>
                        <a:t>Yes, </a:t>
                      </a:r>
                      <a:r>
                        <a:rPr lang="nl-NL" err="1"/>
                        <a:t>if</a:t>
                      </a:r>
                      <a:endParaRPr lang="nl-NL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4351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128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/>
              <a:t>Language MA </a:t>
            </a:r>
            <a:r>
              <a:rPr lang="nl-NL" sz="2800" err="1"/>
              <a:t>programmes</a:t>
            </a:r>
            <a:endParaRPr lang="en-US" sz="280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40" r="19964"/>
          <a:stretch/>
        </p:blipFill>
        <p:spPr/>
      </p:pic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2E10E0A3-175E-8448-8BF7-3DC6BC27F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744577"/>
              </p:ext>
            </p:extLst>
          </p:nvPr>
        </p:nvGraphicFramePr>
        <p:xfrm>
          <a:off x="411819" y="1916832"/>
          <a:ext cx="7992885" cy="4587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8299">
                  <a:extLst>
                    <a:ext uri="{9D8B030D-6E8A-4147-A177-3AD203B41FA5}">
                      <a16:colId xmlns:a16="http://schemas.microsoft.com/office/drawing/2014/main" val="1190916281"/>
                    </a:ext>
                  </a:extLst>
                </a:gridCol>
                <a:gridCol w="3157293">
                  <a:extLst>
                    <a:ext uri="{9D8B030D-6E8A-4147-A177-3AD203B41FA5}">
                      <a16:colId xmlns:a16="http://schemas.microsoft.com/office/drawing/2014/main" val="3229412481"/>
                    </a:ext>
                  </a:extLst>
                </a:gridCol>
                <a:gridCol w="3157293">
                  <a:extLst>
                    <a:ext uri="{9D8B030D-6E8A-4147-A177-3AD203B41FA5}">
                      <a16:colId xmlns:a16="http://schemas.microsoft.com/office/drawing/2014/main" val="2280859328"/>
                    </a:ext>
                  </a:extLst>
                </a:gridCol>
              </a:tblGrid>
              <a:tr h="849694"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>
                          <a:solidFill>
                            <a:schemeClr val="bg1"/>
                          </a:solidFill>
                        </a:rPr>
                        <a:t>LL&amp;E (1 </a:t>
                      </a:r>
                      <a:r>
                        <a:rPr lang="nl-NL" err="1">
                          <a:solidFill>
                            <a:schemeClr val="bg1"/>
                          </a:solidFill>
                        </a:rPr>
                        <a:t>year</a:t>
                      </a:r>
                      <a:r>
                        <a:rPr lang="nl-NL">
                          <a:solidFill>
                            <a:schemeClr val="bg1"/>
                          </a:solidFill>
                        </a:rPr>
                        <a:t>) +</a:t>
                      </a:r>
                    </a:p>
                    <a:p>
                      <a:pPr algn="ctr"/>
                      <a:r>
                        <a:rPr lang="nl-NL"/>
                        <a:t>Lerarenopleiding (1 </a:t>
                      </a:r>
                      <a:r>
                        <a:rPr lang="nl-NL" err="1"/>
                        <a:t>year</a:t>
                      </a:r>
                      <a:r>
                        <a:rPr lang="nl-NL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/>
                        <a:t>Educatie en Communicatie</a:t>
                      </a:r>
                    </a:p>
                    <a:p>
                      <a:pPr algn="ctr"/>
                      <a:r>
                        <a:rPr lang="nl-NL"/>
                        <a:t>(2 </a:t>
                      </a:r>
                      <a:r>
                        <a:rPr lang="nl-NL" err="1"/>
                        <a:t>year</a:t>
                      </a:r>
                      <a:r>
                        <a:rPr lang="nl-NL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1249814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="1" i="1" err="1">
                          <a:solidFill>
                            <a:schemeClr val="tx1"/>
                          </a:solidFill>
                        </a:rPr>
                        <a:t>Languages</a:t>
                      </a:r>
                      <a:endParaRPr lang="nl-NL" sz="1800" b="1" i="1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i="0"/>
                        <a:t>Deutsch, English, Español, Français,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i="0"/>
                        <a:t>Italiano, Skandinavisk, </a:t>
                      </a:r>
                      <a:r>
                        <a:rPr lang="ru-RU" altLang="nl-NL" sz="1800" i="0">
                          <a:solidFill>
                            <a:schemeClr val="tx1"/>
                          </a:solidFill>
                        </a:rPr>
                        <a:t>Славянские языки</a:t>
                      </a:r>
                      <a:endParaRPr lang="nl-NL" sz="1800" i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i="0" err="1">
                          <a:solidFill>
                            <a:schemeClr val="tx1"/>
                          </a:solidFill>
                        </a:rPr>
                        <a:t>Deutsch</a:t>
                      </a:r>
                      <a:r>
                        <a:rPr lang="nl-NL" sz="1800" i="0">
                          <a:solidFill>
                            <a:schemeClr val="tx1"/>
                          </a:solidFill>
                        </a:rPr>
                        <a:t>, English, Français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9573037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algn="ctr"/>
                      <a:r>
                        <a:rPr lang="nl-NL" b="1" i="1"/>
                        <a:t>Focus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/>
                        <a:t>Language, </a:t>
                      </a:r>
                      <a:r>
                        <a:rPr lang="nl-NL" err="1"/>
                        <a:t>linguistics</a:t>
                      </a:r>
                      <a:r>
                        <a:rPr lang="nl-NL"/>
                        <a:t> </a:t>
                      </a:r>
                      <a:r>
                        <a:rPr lang="nl-NL" err="1"/>
                        <a:t>and</a:t>
                      </a:r>
                      <a:r>
                        <a:rPr lang="nl-NL"/>
                        <a:t> </a:t>
                      </a:r>
                      <a:r>
                        <a:rPr lang="nl-NL" err="1"/>
                        <a:t>literature</a:t>
                      </a:r>
                      <a:r>
                        <a:rPr lang="nl-NL"/>
                        <a:t> </a:t>
                      </a:r>
                      <a:r>
                        <a:rPr lang="nl-NL" err="1"/>
                        <a:t>with</a:t>
                      </a:r>
                      <a:r>
                        <a:rPr lang="nl-NL"/>
                        <a:t> </a:t>
                      </a:r>
                      <a:r>
                        <a:rPr lang="nl-NL" err="1"/>
                        <a:t>education</a:t>
                      </a:r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err="1"/>
                        <a:t>Education</a:t>
                      </a:r>
                      <a:endParaRPr lang="nl-NL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81468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algn="ctr"/>
                      <a:r>
                        <a:rPr lang="nl-NL" b="1" i="1" err="1"/>
                        <a:t>Electives</a:t>
                      </a:r>
                      <a:r>
                        <a:rPr lang="nl-NL" b="1" i="1"/>
                        <a:t>/</a:t>
                      </a:r>
                    </a:p>
                    <a:p>
                      <a:pPr algn="ctr"/>
                      <a:r>
                        <a:rPr lang="nl-NL" b="1" i="1" err="1"/>
                        <a:t>Internship</a:t>
                      </a:r>
                      <a:endParaRPr lang="nl-NL" b="1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/>
                        <a:t>12 EC +</a:t>
                      </a:r>
                    </a:p>
                    <a:p>
                      <a:pPr algn="ctr"/>
                      <a:r>
                        <a:rPr lang="nl-NL"/>
                        <a:t>3 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/>
                        <a:t>15 EC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2944668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algn="ctr"/>
                      <a:r>
                        <a:rPr lang="nl-NL" b="1" i="1"/>
                        <a:t>Thesis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/>
                        <a:t>Target </a:t>
                      </a:r>
                      <a:r>
                        <a:rPr lang="nl-NL" err="1"/>
                        <a:t>language</a:t>
                      </a:r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/>
                        <a:t>Nederlands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4351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914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/>
              <a:t>Language &amp; Society</a:t>
            </a:r>
            <a:endParaRPr lang="en-US" sz="280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t="-26" r="53071" b="26"/>
          <a:stretch/>
        </p:blipFill>
        <p:spPr/>
      </p:pic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FBE6EF8B-7138-B348-89C1-B00C7C49BF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51058"/>
              </p:ext>
            </p:extLst>
          </p:nvPr>
        </p:nvGraphicFramePr>
        <p:xfrm>
          <a:off x="482891" y="2316480"/>
          <a:ext cx="7832384" cy="3632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6353">
                  <a:extLst>
                    <a:ext uri="{9D8B030D-6E8A-4147-A177-3AD203B41FA5}">
                      <a16:colId xmlns:a16="http://schemas.microsoft.com/office/drawing/2014/main" val="1589824995"/>
                    </a:ext>
                  </a:extLst>
                </a:gridCol>
                <a:gridCol w="2178677">
                  <a:extLst>
                    <a:ext uri="{9D8B030D-6E8A-4147-A177-3AD203B41FA5}">
                      <a16:colId xmlns:a16="http://schemas.microsoft.com/office/drawing/2014/main" val="2290113556"/>
                    </a:ext>
                  </a:extLst>
                </a:gridCol>
                <a:gridCol w="2178677">
                  <a:extLst>
                    <a:ext uri="{9D8B030D-6E8A-4147-A177-3AD203B41FA5}">
                      <a16:colId xmlns:a16="http://schemas.microsoft.com/office/drawing/2014/main" val="1013020624"/>
                    </a:ext>
                  </a:extLst>
                </a:gridCol>
                <a:gridCol w="2178677">
                  <a:extLst>
                    <a:ext uri="{9D8B030D-6E8A-4147-A177-3AD203B41FA5}">
                      <a16:colId xmlns:a16="http://schemas.microsoft.com/office/drawing/2014/main" val="2491781228"/>
                    </a:ext>
                  </a:extLst>
                </a:gridCol>
              </a:tblGrid>
              <a:tr h="536456">
                <a:tc>
                  <a:txBody>
                    <a:bodyPr/>
                    <a:lstStyle/>
                    <a:p>
                      <a:pPr algn="l"/>
                      <a:r>
                        <a:rPr lang="nl-NL" b="1"/>
                        <a:t>Block </a:t>
                      </a:r>
                      <a:r>
                        <a:rPr lang="nl-NL" b="1">
                          <a:sym typeface="Wingdings" pitchFamily="2" charset="2"/>
                        </a:rPr>
                        <a:t>→</a:t>
                      </a:r>
                      <a:r>
                        <a:rPr lang="nl-NL" b="1"/>
                        <a:t> </a:t>
                      </a:r>
                    </a:p>
                    <a:p>
                      <a:pPr algn="l"/>
                      <a:r>
                        <a:rPr lang="nl-NL" b="1"/>
                        <a:t>Semester 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2237182"/>
                  </a:ext>
                </a:extLst>
              </a:tr>
              <a:tr h="740276">
                <a:tc rowSpan="2">
                  <a:txBody>
                    <a:bodyPr/>
                    <a:lstStyle/>
                    <a:p>
                      <a:pPr algn="ctr"/>
                      <a:r>
                        <a:rPr lang="nl-NL" b="1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err="1">
                          <a:solidFill>
                            <a:schemeClr val="bg1"/>
                          </a:solidFill>
                        </a:rPr>
                        <a:t>Methods</a:t>
                      </a:r>
                      <a:r>
                        <a:rPr lang="nl-NL" b="0">
                          <a:solidFill>
                            <a:schemeClr val="bg1"/>
                          </a:solidFill>
                        </a:rPr>
                        <a:t> in </a:t>
                      </a:r>
                      <a:r>
                        <a:rPr lang="nl-NL" b="0" err="1">
                          <a:solidFill>
                            <a:schemeClr val="bg1"/>
                          </a:solidFill>
                        </a:rPr>
                        <a:t>Sociolinguistics</a:t>
                      </a:r>
                      <a:endParaRPr lang="nl-NL" b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>
                          <a:solidFill>
                            <a:schemeClr val="bg1"/>
                          </a:solidFill>
                        </a:rPr>
                        <a:t>Multilingual</a:t>
                      </a:r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nl-NL" dirty="0" err="1">
                          <a:solidFill>
                            <a:schemeClr val="bg1"/>
                          </a:solidFill>
                        </a:rPr>
                        <a:t>Communities</a:t>
                      </a:r>
                      <a:endParaRPr lang="nl-N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nl-NL">
                          <a:solidFill>
                            <a:schemeClr val="tx1"/>
                          </a:solidFill>
                        </a:rPr>
                        <a:t>Term Paper </a:t>
                      </a:r>
                      <a:r>
                        <a:rPr lang="nl-NL" err="1">
                          <a:solidFill>
                            <a:schemeClr val="tx1"/>
                          </a:solidFill>
                        </a:rPr>
                        <a:t>Linguistics</a:t>
                      </a:r>
                      <a:endParaRPr lang="nl-NL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601158"/>
                  </a:ext>
                </a:extLst>
              </a:tr>
              <a:tr h="740276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i="1">
                          <a:solidFill>
                            <a:schemeClr val="tx1"/>
                          </a:solidFill>
                        </a:rPr>
                        <a:t>Elective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i="1">
                          <a:solidFill>
                            <a:schemeClr val="tx1"/>
                          </a:solidFill>
                        </a:rPr>
                        <a:t>Language </a:t>
                      </a:r>
                      <a:r>
                        <a:rPr lang="nl-NL" i="1" err="1">
                          <a:solidFill>
                            <a:schemeClr val="tx1"/>
                          </a:solidFill>
                        </a:rPr>
                        <a:t>specific</a:t>
                      </a:r>
                      <a:r>
                        <a:rPr lang="nl-NL" i="1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b="1" i="1" err="1">
                          <a:solidFill>
                            <a:schemeClr val="tx1"/>
                          </a:solidFill>
                        </a:rPr>
                        <a:t>linguistics</a:t>
                      </a:r>
                      <a:r>
                        <a:rPr lang="nl-NL" i="1">
                          <a:solidFill>
                            <a:schemeClr val="tx1"/>
                          </a:solidFill>
                        </a:rPr>
                        <a:t> course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7876114"/>
                  </a:ext>
                </a:extLst>
              </a:tr>
              <a:tr h="756084">
                <a:tc rowSpan="2">
                  <a:txBody>
                    <a:bodyPr/>
                    <a:lstStyle/>
                    <a:p>
                      <a:pPr algn="ctr"/>
                      <a:r>
                        <a:rPr lang="nl-NL" b="1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>
                          <a:solidFill>
                            <a:schemeClr val="bg1"/>
                          </a:solidFill>
                        </a:rPr>
                        <a:t>MA Thesis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>
                          <a:solidFill>
                            <a:schemeClr val="bg1"/>
                          </a:solidFill>
                        </a:rPr>
                        <a:t>Language &amp; Society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482805"/>
                  </a:ext>
                </a:extLst>
              </a:tr>
              <a:tr h="756084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i="1" err="1">
                          <a:solidFill>
                            <a:schemeClr val="tx1"/>
                          </a:solidFill>
                        </a:rPr>
                        <a:t>Electives</a:t>
                      </a:r>
                      <a:r>
                        <a:rPr lang="nl-NL" i="1">
                          <a:solidFill>
                            <a:schemeClr val="tx1"/>
                          </a:solidFill>
                        </a:rPr>
                        <a:t> or </a:t>
                      </a:r>
                      <a:r>
                        <a:rPr lang="nl-NL" i="1" err="1">
                          <a:solidFill>
                            <a:schemeClr val="tx1"/>
                          </a:solidFill>
                        </a:rPr>
                        <a:t>Internship</a:t>
                      </a:r>
                      <a:endParaRPr lang="nl-NL" i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758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4552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/>
              <a:t>Language, </a:t>
            </a:r>
            <a:r>
              <a:rPr lang="nl-NL" sz="2800" err="1"/>
              <a:t>Literature</a:t>
            </a:r>
            <a:r>
              <a:rPr lang="nl-NL" sz="2800"/>
              <a:t> &amp; </a:t>
            </a:r>
            <a:r>
              <a:rPr lang="nl-NL" sz="2800" err="1"/>
              <a:t>Education</a:t>
            </a:r>
            <a:endParaRPr lang="en-US" sz="280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t="-26" r="53071" b="26"/>
          <a:stretch/>
        </p:blipFill>
        <p:spPr/>
      </p:pic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FBE6EF8B-7138-B348-89C1-B00C7C49BF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534966"/>
              </p:ext>
            </p:extLst>
          </p:nvPr>
        </p:nvGraphicFramePr>
        <p:xfrm>
          <a:off x="482891" y="2316480"/>
          <a:ext cx="7832384" cy="3632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6353">
                  <a:extLst>
                    <a:ext uri="{9D8B030D-6E8A-4147-A177-3AD203B41FA5}">
                      <a16:colId xmlns:a16="http://schemas.microsoft.com/office/drawing/2014/main" val="1589824995"/>
                    </a:ext>
                  </a:extLst>
                </a:gridCol>
                <a:gridCol w="2178677">
                  <a:extLst>
                    <a:ext uri="{9D8B030D-6E8A-4147-A177-3AD203B41FA5}">
                      <a16:colId xmlns:a16="http://schemas.microsoft.com/office/drawing/2014/main" val="2290113556"/>
                    </a:ext>
                  </a:extLst>
                </a:gridCol>
                <a:gridCol w="2178677">
                  <a:extLst>
                    <a:ext uri="{9D8B030D-6E8A-4147-A177-3AD203B41FA5}">
                      <a16:colId xmlns:a16="http://schemas.microsoft.com/office/drawing/2014/main" val="1013020624"/>
                    </a:ext>
                  </a:extLst>
                </a:gridCol>
                <a:gridCol w="2178677">
                  <a:extLst>
                    <a:ext uri="{9D8B030D-6E8A-4147-A177-3AD203B41FA5}">
                      <a16:colId xmlns:a16="http://schemas.microsoft.com/office/drawing/2014/main" val="2491781228"/>
                    </a:ext>
                  </a:extLst>
                </a:gridCol>
              </a:tblGrid>
              <a:tr h="536456">
                <a:tc>
                  <a:txBody>
                    <a:bodyPr/>
                    <a:lstStyle/>
                    <a:p>
                      <a:pPr algn="l"/>
                      <a:r>
                        <a:rPr lang="nl-NL" b="1"/>
                        <a:t>Block </a:t>
                      </a:r>
                      <a:r>
                        <a:rPr lang="nl-NL" b="1">
                          <a:sym typeface="Wingdings" pitchFamily="2" charset="2"/>
                        </a:rPr>
                        <a:t>→</a:t>
                      </a:r>
                      <a:r>
                        <a:rPr lang="nl-NL" b="1"/>
                        <a:t> </a:t>
                      </a:r>
                    </a:p>
                    <a:p>
                      <a:pPr algn="l"/>
                      <a:r>
                        <a:rPr lang="nl-NL" b="1"/>
                        <a:t>Semester 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2237182"/>
                  </a:ext>
                </a:extLst>
              </a:tr>
              <a:tr h="740276">
                <a:tc rowSpan="2">
                  <a:txBody>
                    <a:bodyPr/>
                    <a:lstStyle/>
                    <a:p>
                      <a:pPr algn="ctr"/>
                      <a:r>
                        <a:rPr lang="nl-NL" b="1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err="1">
                          <a:solidFill>
                            <a:schemeClr val="tx1"/>
                          </a:solidFill>
                        </a:rPr>
                        <a:t>Literature</a:t>
                      </a:r>
                      <a:r>
                        <a:rPr lang="nl-NL">
                          <a:solidFill>
                            <a:schemeClr val="tx1"/>
                          </a:solidFill>
                        </a:rPr>
                        <a:t> in </a:t>
                      </a:r>
                      <a:r>
                        <a:rPr lang="nl-NL" err="1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nl-NL">
                          <a:solidFill>
                            <a:schemeClr val="tx1"/>
                          </a:solidFill>
                        </a:rPr>
                        <a:t> Classroom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i="1">
                          <a:solidFill>
                            <a:schemeClr val="bg1"/>
                          </a:solidFill>
                        </a:rPr>
                        <a:t>Language </a:t>
                      </a:r>
                      <a:r>
                        <a:rPr lang="nl-NL" i="1" err="1">
                          <a:solidFill>
                            <a:schemeClr val="bg1"/>
                          </a:solidFill>
                        </a:rPr>
                        <a:t>specific</a:t>
                      </a:r>
                      <a:r>
                        <a:rPr lang="nl-NL" i="1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nl-NL" b="1" i="1" err="1">
                          <a:solidFill>
                            <a:schemeClr val="bg1"/>
                          </a:solidFill>
                        </a:rPr>
                        <a:t>literature</a:t>
                      </a:r>
                      <a:r>
                        <a:rPr lang="nl-NL" i="1">
                          <a:solidFill>
                            <a:schemeClr val="bg1"/>
                          </a:solidFill>
                        </a:rPr>
                        <a:t> course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nl-NL">
                          <a:solidFill>
                            <a:schemeClr val="tx1"/>
                          </a:solidFill>
                        </a:rPr>
                        <a:t>Term Paper </a:t>
                      </a:r>
                      <a:r>
                        <a:rPr lang="nl-NL" err="1">
                          <a:solidFill>
                            <a:schemeClr val="tx1"/>
                          </a:solidFill>
                        </a:rPr>
                        <a:t>Linguistics</a:t>
                      </a:r>
                      <a:r>
                        <a:rPr lang="nl-NL">
                          <a:solidFill>
                            <a:schemeClr val="tx1"/>
                          </a:solidFill>
                        </a:rPr>
                        <a:t> /</a:t>
                      </a:r>
                    </a:p>
                    <a:p>
                      <a:pPr algn="ctr"/>
                      <a:r>
                        <a:rPr lang="nl-NL">
                          <a:solidFill>
                            <a:schemeClr val="tx1"/>
                          </a:solidFill>
                        </a:rPr>
                        <a:t>Thesis Seminar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601158"/>
                  </a:ext>
                </a:extLst>
              </a:tr>
              <a:tr h="740276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err="1">
                          <a:solidFill>
                            <a:schemeClr val="tx1"/>
                          </a:solidFill>
                        </a:rPr>
                        <a:t>Multilingualism</a:t>
                      </a:r>
                      <a:r>
                        <a:rPr lang="nl-NL">
                          <a:solidFill>
                            <a:schemeClr val="tx1"/>
                          </a:solidFill>
                        </a:rPr>
                        <a:t> in </a:t>
                      </a:r>
                      <a:r>
                        <a:rPr lang="nl-NL" err="1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nl-NL">
                          <a:solidFill>
                            <a:schemeClr val="tx1"/>
                          </a:solidFill>
                        </a:rPr>
                        <a:t> Classroom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i="1">
                          <a:solidFill>
                            <a:schemeClr val="tx1"/>
                          </a:solidFill>
                        </a:rPr>
                        <a:t>Language </a:t>
                      </a:r>
                      <a:r>
                        <a:rPr lang="nl-NL" i="1" err="1">
                          <a:solidFill>
                            <a:schemeClr val="tx1"/>
                          </a:solidFill>
                        </a:rPr>
                        <a:t>specific</a:t>
                      </a:r>
                      <a:r>
                        <a:rPr lang="nl-NL" i="1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b="1" i="1" err="1">
                          <a:solidFill>
                            <a:schemeClr val="tx1"/>
                          </a:solidFill>
                        </a:rPr>
                        <a:t>linguistics</a:t>
                      </a:r>
                      <a:r>
                        <a:rPr lang="nl-NL" i="1">
                          <a:solidFill>
                            <a:schemeClr val="tx1"/>
                          </a:solidFill>
                        </a:rPr>
                        <a:t> course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7876114"/>
                  </a:ext>
                </a:extLst>
              </a:tr>
              <a:tr h="756084">
                <a:tc rowSpan="2">
                  <a:txBody>
                    <a:bodyPr/>
                    <a:lstStyle/>
                    <a:p>
                      <a:pPr algn="ctr"/>
                      <a:r>
                        <a:rPr lang="nl-NL" b="1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>
                          <a:solidFill>
                            <a:schemeClr val="bg1"/>
                          </a:solidFill>
                        </a:rPr>
                        <a:t>MA Thesis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>
                          <a:solidFill>
                            <a:schemeClr val="bg1"/>
                          </a:solidFill>
                        </a:rPr>
                        <a:t>Language, </a:t>
                      </a:r>
                      <a:r>
                        <a:rPr lang="nl-NL" err="1">
                          <a:solidFill>
                            <a:schemeClr val="bg1"/>
                          </a:solidFill>
                        </a:rPr>
                        <a:t>Literature</a:t>
                      </a:r>
                      <a:r>
                        <a:rPr lang="nl-NL">
                          <a:solidFill>
                            <a:schemeClr val="bg1"/>
                          </a:solidFill>
                        </a:rPr>
                        <a:t> &amp; </a:t>
                      </a:r>
                      <a:r>
                        <a:rPr lang="nl-NL" err="1">
                          <a:solidFill>
                            <a:schemeClr val="bg1"/>
                          </a:solidFill>
                        </a:rPr>
                        <a:t>Education</a:t>
                      </a:r>
                      <a:endParaRPr lang="nl-NL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482805"/>
                  </a:ext>
                </a:extLst>
              </a:tr>
              <a:tr h="756084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i="1" err="1">
                          <a:solidFill>
                            <a:schemeClr val="tx1"/>
                          </a:solidFill>
                        </a:rPr>
                        <a:t>Electives</a:t>
                      </a:r>
                      <a:r>
                        <a:rPr lang="nl-NL" i="1">
                          <a:solidFill>
                            <a:schemeClr val="tx1"/>
                          </a:solidFill>
                        </a:rPr>
                        <a:t> or </a:t>
                      </a:r>
                      <a:r>
                        <a:rPr lang="nl-NL" i="1" err="1">
                          <a:solidFill>
                            <a:schemeClr val="tx1"/>
                          </a:solidFill>
                        </a:rPr>
                        <a:t>Internship</a:t>
                      </a:r>
                      <a:endParaRPr lang="nl-NL" i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758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9107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/>
              <a:t>Language-</a:t>
            </a:r>
            <a:r>
              <a:rPr lang="nl-NL" sz="2800" err="1"/>
              <a:t>specific</a:t>
            </a:r>
            <a:r>
              <a:rPr lang="nl-NL" sz="2800"/>
              <a:t> courses</a:t>
            </a:r>
            <a:endParaRPr lang="en-US" sz="280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t="-26" r="53071" b="26"/>
          <a:stretch/>
        </p:blipFill>
        <p:spPr/>
      </p:pic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44A1F96F-5B7D-E245-8239-4211DDD9AB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988168"/>
              </p:ext>
            </p:extLst>
          </p:nvPr>
        </p:nvGraphicFramePr>
        <p:xfrm>
          <a:off x="483379" y="1678000"/>
          <a:ext cx="7746312" cy="446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3980">
                  <a:extLst>
                    <a:ext uri="{9D8B030D-6E8A-4147-A177-3AD203B41FA5}">
                      <a16:colId xmlns:a16="http://schemas.microsoft.com/office/drawing/2014/main" val="3301389536"/>
                    </a:ext>
                  </a:extLst>
                </a:gridCol>
                <a:gridCol w="3191166">
                  <a:extLst>
                    <a:ext uri="{9D8B030D-6E8A-4147-A177-3AD203B41FA5}">
                      <a16:colId xmlns:a16="http://schemas.microsoft.com/office/drawing/2014/main" val="3910689821"/>
                    </a:ext>
                  </a:extLst>
                </a:gridCol>
                <a:gridCol w="3191166">
                  <a:extLst>
                    <a:ext uri="{9D8B030D-6E8A-4147-A177-3AD203B41FA5}">
                      <a16:colId xmlns:a16="http://schemas.microsoft.com/office/drawing/2014/main" val="15376207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>
                          <a:solidFill>
                            <a:schemeClr val="bg1"/>
                          </a:solidFill>
                        </a:rPr>
                        <a:t>Language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err="1">
                          <a:solidFill>
                            <a:schemeClr val="bg1"/>
                          </a:solidFill>
                        </a:rPr>
                        <a:t>Linguistics</a:t>
                      </a:r>
                      <a:endParaRPr lang="nl-NL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err="1">
                          <a:solidFill>
                            <a:schemeClr val="bg1"/>
                          </a:solidFill>
                        </a:rPr>
                        <a:t>Literature</a:t>
                      </a:r>
                      <a:endParaRPr lang="nl-NL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811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sz="1600" b="1" i="1" err="1">
                          <a:solidFill>
                            <a:schemeClr val="tx1"/>
                          </a:solidFill>
                        </a:rPr>
                        <a:t>Deutsch</a:t>
                      </a:r>
                      <a:endParaRPr lang="nl-NL" sz="1600" b="1" i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err="1"/>
                        <a:t>Masterlanguage</a:t>
                      </a:r>
                      <a:r>
                        <a:rPr lang="en-US" sz="1600" i="1" dirty="0"/>
                        <a:t> Deutsch: Deutsch in seiner </a:t>
                      </a:r>
                      <a:r>
                        <a:rPr lang="en-US" sz="1600" i="1" dirty="0" err="1"/>
                        <a:t>Vielfalt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kern="1200" err="1">
                          <a:effectLst/>
                        </a:rPr>
                        <a:t>Anfang</a:t>
                      </a:r>
                      <a:r>
                        <a:rPr lang="nl-NL" sz="1600" kern="1200">
                          <a:effectLst/>
                        </a:rPr>
                        <a:t> </a:t>
                      </a:r>
                      <a:r>
                        <a:rPr lang="nl-NL" sz="1600" kern="1200" err="1">
                          <a:effectLst/>
                        </a:rPr>
                        <a:t>und</a:t>
                      </a:r>
                      <a:r>
                        <a:rPr lang="nl-NL" sz="1600" kern="1200">
                          <a:effectLst/>
                        </a:rPr>
                        <a:t> Ende der </a:t>
                      </a:r>
                      <a:r>
                        <a:rPr lang="nl-NL" sz="1600" kern="1200" err="1">
                          <a:effectLst/>
                        </a:rPr>
                        <a:t>Natur</a:t>
                      </a:r>
                      <a:r>
                        <a:rPr lang="nl-NL" sz="1600" kern="1200">
                          <a:effectLst/>
                        </a:rPr>
                        <a:t>: </a:t>
                      </a:r>
                      <a:r>
                        <a:rPr lang="nl-NL" sz="1600" kern="1200" err="1">
                          <a:effectLst/>
                        </a:rPr>
                        <a:t>Kultur</a:t>
                      </a:r>
                      <a:r>
                        <a:rPr lang="nl-NL" sz="1600" kern="1200">
                          <a:effectLst/>
                        </a:rPr>
                        <a:t> </a:t>
                      </a:r>
                      <a:r>
                        <a:rPr lang="nl-NL" sz="1600" kern="1200" err="1">
                          <a:effectLst/>
                        </a:rPr>
                        <a:t>im</a:t>
                      </a:r>
                      <a:r>
                        <a:rPr lang="nl-NL" sz="1600" kern="1200">
                          <a:effectLst/>
                        </a:rPr>
                        <a:t> </a:t>
                      </a:r>
                      <a:r>
                        <a:rPr lang="nl-NL" sz="1600" kern="1200" err="1">
                          <a:effectLst/>
                        </a:rPr>
                        <a:t>Anthropozän</a:t>
                      </a:r>
                      <a:endParaRPr lang="nl-NL" sz="1600" b="0" i="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B47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98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sz="1600" b="1" i="1">
                          <a:solidFill>
                            <a:schemeClr val="tx1"/>
                          </a:solidFill>
                        </a:rPr>
                        <a:t>English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Variation and Change in English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Shakespeare, Sexuality and Adaptation</a:t>
                      </a:r>
                    </a:p>
                  </a:txBody>
                  <a:tcPr anchor="ctr">
                    <a:solidFill>
                      <a:srgbClr val="B47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974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sz="1600" b="1" i="1" err="1">
                          <a:solidFill>
                            <a:schemeClr val="tx1"/>
                          </a:solidFill>
                        </a:rPr>
                        <a:t>Español</a:t>
                      </a:r>
                      <a:endParaRPr lang="nl-NL" sz="1600" b="1" i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Spanish/Hispanic Sociolinguistics and Pragmatics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kern="1200">
                          <a:effectLst/>
                        </a:rPr>
                        <a:t>Crimen y crisis: la </a:t>
                      </a:r>
                      <a:r>
                        <a:rPr lang="nl-NL" sz="1600" kern="1200" err="1">
                          <a:effectLst/>
                        </a:rPr>
                        <a:t>novela</a:t>
                      </a:r>
                      <a:r>
                        <a:rPr lang="nl-NL" sz="1600" kern="1200">
                          <a:effectLst/>
                        </a:rPr>
                        <a:t> </a:t>
                      </a:r>
                      <a:r>
                        <a:rPr lang="nl-NL" sz="1600" kern="1200" err="1">
                          <a:effectLst/>
                        </a:rPr>
                        <a:t>detectivesca</a:t>
                      </a:r>
                      <a:r>
                        <a:rPr lang="nl-NL" sz="1600" kern="1200">
                          <a:effectLst/>
                        </a:rPr>
                        <a:t> </a:t>
                      </a:r>
                      <a:r>
                        <a:rPr lang="nl-NL" sz="1600" kern="1200" err="1">
                          <a:effectLst/>
                        </a:rPr>
                        <a:t>como</a:t>
                      </a:r>
                      <a:r>
                        <a:rPr lang="nl-NL" sz="1600" kern="1200">
                          <a:effectLst/>
                        </a:rPr>
                        <a:t> </a:t>
                      </a:r>
                      <a:r>
                        <a:rPr lang="nl-NL" sz="1600" kern="1200" err="1">
                          <a:effectLst/>
                        </a:rPr>
                        <a:t>respuesta</a:t>
                      </a:r>
                      <a:r>
                        <a:rPr lang="nl-NL" sz="1600" kern="1200">
                          <a:effectLst/>
                        </a:rPr>
                        <a:t> a </a:t>
                      </a:r>
                      <a:r>
                        <a:rPr lang="nl-NL" sz="1600" kern="1200" err="1">
                          <a:effectLst/>
                        </a:rPr>
                        <a:t>tiempos</a:t>
                      </a:r>
                      <a:r>
                        <a:rPr lang="nl-NL" sz="1600" kern="1200">
                          <a:effectLst/>
                        </a:rPr>
                        <a:t> </a:t>
                      </a:r>
                      <a:r>
                        <a:rPr lang="nl-NL" sz="1600" kern="1200" err="1">
                          <a:effectLst/>
                        </a:rPr>
                        <a:t>dificiles</a:t>
                      </a:r>
                      <a:endParaRPr lang="nl-NL" sz="1600" b="0" i="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B47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529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sz="1600" b="1" i="1">
                          <a:solidFill>
                            <a:schemeClr val="tx1"/>
                          </a:solidFill>
                        </a:rPr>
                        <a:t>Français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dirty="0" err="1"/>
                        <a:t>Apprendre</a:t>
                      </a:r>
                      <a:r>
                        <a:rPr lang="en-US" sz="1600" i="0" dirty="0"/>
                        <a:t> le </a:t>
                      </a:r>
                      <a:r>
                        <a:rPr lang="en-US" sz="1600" i="0" dirty="0" err="1"/>
                        <a:t>français</a:t>
                      </a:r>
                      <a:endParaRPr lang="en-US" sz="1600" i="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kern="1200" dirty="0">
                          <a:effectLst/>
                        </a:rPr>
                        <a:t>Surréalisme et </a:t>
                      </a:r>
                      <a:r>
                        <a:rPr lang="nl-NL" sz="1600" kern="1200" dirty="0" err="1">
                          <a:effectLst/>
                        </a:rPr>
                        <a:t>littérature</a:t>
                      </a:r>
                      <a:endParaRPr lang="nl-NL" sz="16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B47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914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sz="1600" b="1" i="1">
                          <a:solidFill>
                            <a:schemeClr val="tx1"/>
                          </a:solidFill>
                        </a:rPr>
                        <a:t>Italiano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err="1"/>
                        <a:t>Masterlanguage</a:t>
                      </a:r>
                      <a:r>
                        <a:rPr lang="en-US" sz="1600" i="1" dirty="0"/>
                        <a:t> </a:t>
                      </a:r>
                      <a:r>
                        <a:rPr lang="en-US" sz="1600" i="1" dirty="0" err="1"/>
                        <a:t>Italiano</a:t>
                      </a:r>
                      <a:r>
                        <a:rPr lang="en-US" sz="1600" i="1" dirty="0"/>
                        <a:t>: </a:t>
                      </a:r>
                      <a:r>
                        <a:rPr lang="en-US" sz="1600" i="1" dirty="0" err="1"/>
                        <a:t>Italianissimo</a:t>
                      </a:r>
                      <a:r>
                        <a:rPr lang="en-US" sz="1600" i="1" dirty="0"/>
                        <a:t> 1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kern="1200">
                          <a:effectLst/>
                        </a:rPr>
                        <a:t>La </a:t>
                      </a:r>
                      <a:r>
                        <a:rPr lang="nl-NL" sz="1600" kern="1200" err="1">
                          <a:effectLst/>
                        </a:rPr>
                        <a:t>dinamica</a:t>
                      </a:r>
                      <a:r>
                        <a:rPr lang="nl-NL" sz="1600" kern="1200">
                          <a:effectLst/>
                        </a:rPr>
                        <a:t> </a:t>
                      </a:r>
                      <a:r>
                        <a:rPr lang="nl-NL" sz="1600" kern="1200" err="1">
                          <a:effectLst/>
                        </a:rPr>
                        <a:t>della</a:t>
                      </a:r>
                      <a:r>
                        <a:rPr lang="nl-NL" sz="1600" kern="1200">
                          <a:effectLst/>
                        </a:rPr>
                        <a:t> </a:t>
                      </a:r>
                      <a:r>
                        <a:rPr lang="nl-NL" sz="1600" kern="1200" err="1">
                          <a:effectLst/>
                        </a:rPr>
                        <a:t>letteratura</a:t>
                      </a:r>
                      <a:r>
                        <a:rPr lang="nl-NL" sz="1600" kern="1200">
                          <a:effectLst/>
                        </a:rPr>
                        <a:t> </a:t>
                      </a:r>
                      <a:r>
                        <a:rPr lang="nl-NL" sz="1600" kern="1200" err="1">
                          <a:effectLst/>
                        </a:rPr>
                        <a:t>italiana</a:t>
                      </a:r>
                      <a:r>
                        <a:rPr lang="nl-NL" sz="1600" kern="1200">
                          <a:effectLst/>
                        </a:rPr>
                        <a:t>, tra </a:t>
                      </a:r>
                      <a:r>
                        <a:rPr lang="nl-NL" sz="1600" kern="1200" err="1">
                          <a:effectLst/>
                        </a:rPr>
                        <a:t>lingue</a:t>
                      </a:r>
                      <a:r>
                        <a:rPr lang="nl-NL" sz="1600" kern="1200">
                          <a:effectLst/>
                        </a:rPr>
                        <a:t>, culture e media</a:t>
                      </a:r>
                      <a:endParaRPr lang="nl-NL" sz="1600" b="0" i="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B47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035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sz="1600" b="1" i="1" err="1">
                          <a:solidFill>
                            <a:schemeClr val="tx1"/>
                          </a:solidFill>
                        </a:rPr>
                        <a:t>Skandinavisk</a:t>
                      </a:r>
                      <a:endParaRPr lang="nl-NL" sz="1600" b="1" i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Variation and Change in Scandinavian Languages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kern="1200">
                          <a:effectLst/>
                        </a:rPr>
                        <a:t>Narrating </a:t>
                      </a:r>
                      <a:r>
                        <a:rPr lang="nl-NL" sz="1600" kern="1200" err="1">
                          <a:effectLst/>
                        </a:rPr>
                        <a:t>the</a:t>
                      </a:r>
                      <a:r>
                        <a:rPr lang="nl-NL" sz="1600" kern="1200">
                          <a:effectLst/>
                        </a:rPr>
                        <a:t> Welfare State in Modern </a:t>
                      </a:r>
                      <a:r>
                        <a:rPr lang="nl-NL" sz="1600" kern="1200" err="1">
                          <a:effectLst/>
                        </a:rPr>
                        <a:t>Scandinavian</a:t>
                      </a:r>
                      <a:r>
                        <a:rPr lang="nl-NL" sz="1600" kern="1200">
                          <a:effectLst/>
                        </a:rPr>
                        <a:t> </a:t>
                      </a:r>
                      <a:r>
                        <a:rPr lang="nl-NL" sz="1600" kern="1200" err="1">
                          <a:effectLst/>
                        </a:rPr>
                        <a:t>Literature</a:t>
                      </a:r>
                      <a:endParaRPr lang="nl-NL" sz="1600" b="0" i="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B47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3017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altLang="nl-NL" sz="1600" b="1" i="1">
                          <a:solidFill>
                            <a:schemeClr val="tx1"/>
                          </a:solidFill>
                        </a:rPr>
                        <a:t>Славянские</a:t>
                      </a:r>
                      <a:endParaRPr lang="en-US" altLang="nl-NL" sz="1600" b="1" i="1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ru-RU" altLang="nl-NL" sz="1600" b="1" i="1">
                          <a:solidFill>
                            <a:schemeClr val="tx1"/>
                          </a:solidFill>
                        </a:rPr>
                        <a:t>языки</a:t>
                      </a:r>
                      <a:endParaRPr lang="nl-NL" sz="1600" b="1" i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Acquisition, Change and Variation in Slavic Languages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kern="1200" dirty="0" err="1">
                          <a:effectLst/>
                        </a:rPr>
                        <a:t>Exile</a:t>
                      </a:r>
                      <a:r>
                        <a:rPr lang="nl-NL" sz="1600" kern="1200" dirty="0">
                          <a:effectLst/>
                        </a:rPr>
                        <a:t> in </a:t>
                      </a:r>
                      <a:r>
                        <a:rPr lang="nl-NL" sz="1600" kern="1200" dirty="0" err="1">
                          <a:effectLst/>
                        </a:rPr>
                        <a:t>Slavic</a:t>
                      </a:r>
                      <a:r>
                        <a:rPr lang="nl-NL" sz="1600" kern="1200" dirty="0">
                          <a:effectLst/>
                        </a:rPr>
                        <a:t> </a:t>
                      </a:r>
                      <a:r>
                        <a:rPr lang="nl-NL" sz="1600" kern="1200" dirty="0" err="1">
                          <a:effectLst/>
                        </a:rPr>
                        <a:t>Literature</a:t>
                      </a:r>
                      <a:r>
                        <a:rPr lang="nl-NL" sz="1600" kern="1200" dirty="0">
                          <a:effectLst/>
                        </a:rPr>
                        <a:t>: Nabokov, </a:t>
                      </a:r>
                      <a:r>
                        <a:rPr lang="nl-NL" sz="1600" kern="1200" dirty="0" err="1">
                          <a:effectLst/>
                        </a:rPr>
                        <a:t>Kundera</a:t>
                      </a:r>
                      <a:r>
                        <a:rPr lang="nl-NL" sz="1600" kern="1200" dirty="0">
                          <a:effectLst/>
                        </a:rPr>
                        <a:t>, </a:t>
                      </a:r>
                      <a:r>
                        <a:rPr lang="nl-NL" sz="1600" kern="1200" dirty="0" err="1">
                          <a:effectLst/>
                        </a:rPr>
                        <a:t>Milosz</a:t>
                      </a:r>
                      <a:endParaRPr lang="nl-NL" sz="16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B47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81785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096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/>
              <a:t>Electives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/>
              <a:t>Elective coursework</a:t>
            </a:r>
          </a:p>
          <a:p>
            <a:pPr marL="725488" lvl="1" indent="-457200"/>
            <a:r>
              <a:rPr lang="nl-NL" altLang="nl-NL"/>
              <a:t>Courses at UvA</a:t>
            </a:r>
          </a:p>
          <a:p>
            <a:pPr marL="725488" lvl="1" indent="-457200"/>
            <a:r>
              <a:rPr lang="nl-NL" altLang="nl-NL" err="1"/>
              <a:t>Masterlanguage</a:t>
            </a:r>
            <a:r>
              <a:rPr lang="nl-NL" altLang="nl-NL"/>
              <a:t> (</a:t>
            </a:r>
            <a:r>
              <a:rPr lang="nl-NL" altLang="nl-NL" err="1"/>
              <a:t>Deutsch</a:t>
            </a:r>
            <a:r>
              <a:rPr lang="nl-NL" altLang="nl-NL"/>
              <a:t>, English, </a:t>
            </a:r>
            <a:r>
              <a:rPr lang="nl-NL" altLang="nl-NL" err="1"/>
              <a:t>Español</a:t>
            </a:r>
            <a:r>
              <a:rPr lang="nl-NL" altLang="nl-NL"/>
              <a:t>, Français, Italiano)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altLang="nl-NL" err="1"/>
              <a:t>Internship</a:t>
            </a:r>
            <a:endParaRPr lang="nl-NL" altLang="nl-NL"/>
          </a:p>
          <a:p>
            <a:pPr marL="725488" lvl="1" indent="-457200"/>
            <a:r>
              <a:rPr lang="nl-NL" altLang="nl-NL"/>
              <a:t>Practical (Ministerie van Defensie, Dutch </a:t>
            </a:r>
            <a:r>
              <a:rPr lang="nl-NL" altLang="nl-NL" err="1"/>
              <a:t>embassy</a:t>
            </a:r>
            <a:r>
              <a:rPr lang="nl-NL" altLang="nl-NL"/>
              <a:t> in Paris, </a:t>
            </a:r>
            <a:r>
              <a:rPr lang="nl-NL" altLang="nl-NL" err="1"/>
              <a:t>SkyTeam</a:t>
            </a:r>
            <a:r>
              <a:rPr lang="nl-NL" altLang="nl-NL"/>
              <a:t>, </a:t>
            </a:r>
            <a:r>
              <a:rPr lang="nl-NL" altLang="nl-NL" err="1"/>
              <a:t>VluchtelingenWerk</a:t>
            </a:r>
            <a:r>
              <a:rPr lang="nl-NL" altLang="nl-NL"/>
              <a:t> Nederland, </a:t>
            </a:r>
            <a:r>
              <a:rPr lang="nl-NL" altLang="nl-NL" err="1"/>
              <a:t>Vluchtvertraagd</a:t>
            </a:r>
            <a:r>
              <a:rPr lang="nl-NL" altLang="nl-NL"/>
              <a:t>)</a:t>
            </a:r>
          </a:p>
          <a:p>
            <a:pPr marL="725488" lvl="1" indent="-457200"/>
            <a:r>
              <a:rPr lang="nl-NL" altLang="nl-NL"/>
              <a:t>Research (</a:t>
            </a:r>
            <a:r>
              <a:rPr lang="nl-NL"/>
              <a:t>ACLC at UvA, </a:t>
            </a:r>
            <a:r>
              <a:rPr lang="nl-NL" altLang="nl-NL" err="1"/>
              <a:t>Metaphor</a:t>
            </a:r>
            <a:r>
              <a:rPr lang="nl-NL" altLang="nl-NL"/>
              <a:t> Lab at UvA, Meertens Instituut)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6" r="12274"/>
          <a:stretch/>
        </p:blipFill>
        <p:spPr/>
      </p:pic>
    </p:spTree>
    <p:extLst>
      <p:ext uri="{BB962C8B-B14F-4D97-AF65-F5344CB8AC3E}">
        <p14:creationId xmlns:p14="http://schemas.microsoft.com/office/powerpoint/2010/main" val="281103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004E92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7C8B4FEBC20409B1FB0BCA65EDBC1" ma:contentTypeVersion="18" ma:contentTypeDescription="Een nieuw document maken." ma:contentTypeScope="" ma:versionID="590161427518ec91fa5989da6ebf5d71">
  <xsd:schema xmlns:xsd="http://www.w3.org/2001/XMLSchema" xmlns:xs="http://www.w3.org/2001/XMLSchema" xmlns:p="http://schemas.microsoft.com/office/2006/metadata/properties" xmlns:ns2="0ba0a66d-d0f9-47cd-8e3e-68bb350750de" xmlns:ns3="b9e4800e-550a-4664-b739-51f4091b61c8" targetNamespace="http://schemas.microsoft.com/office/2006/metadata/properties" ma:root="true" ma:fieldsID="6107b79f361a89f6303aa33c8b48213e" ns2:_="" ns3:_="">
    <xsd:import namespace="0ba0a66d-d0f9-47cd-8e3e-68bb350750de"/>
    <xsd:import namespace="b9e4800e-550a-4664-b739-51f4091b61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a0a66d-d0f9-47cd-8e3e-68bb350750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99b6ca76-abda-4f5c-bf70-6374a71c10d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e4800e-550a-4664-b739-51f4091b61c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09a07e8-6055-4969-b643-2ba440b25212}" ma:internalName="TaxCatchAll" ma:showField="CatchAllData" ma:web="b9e4800e-550a-4664-b739-51f4091b61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e4800e-550a-4664-b739-51f4091b61c8" xsi:nil="true"/>
    <lcf76f155ced4ddcb4097134ff3c332f xmlns="0ba0a66d-d0f9-47cd-8e3e-68bb350750d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291EB89-45E2-44EE-A07B-785AE170F317}"/>
</file>

<file path=customXml/itemProps2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DA0326-C6F9-40A3-894F-6061EE46E132}">
  <ds:schemaRefs>
    <ds:schemaRef ds:uri="http://schemas.microsoft.com/office/2006/documentManagement/types"/>
    <ds:schemaRef ds:uri="http://purl.org/dc/terms/"/>
    <ds:schemaRef ds:uri="f2760952-b3bb-408f-ace6-eb1e07642b86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62260777-03a2-4acd-8b7f-b7cc27a56620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768</Words>
  <Application>Microsoft Office PowerPoint</Application>
  <PresentationFormat>Widescreen</PresentationFormat>
  <Paragraphs>189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blank</vt:lpstr>
      <vt:lpstr>Language &amp; Society / Language, Literature &amp; Education</vt:lpstr>
      <vt:lpstr>Presentation Outline</vt:lpstr>
      <vt:lpstr>Why an MA in Linguistics/Literature at the UvA?</vt:lpstr>
      <vt:lpstr>Language MA programmes</vt:lpstr>
      <vt:lpstr>Language MA programmes</vt:lpstr>
      <vt:lpstr>Language &amp; Society</vt:lpstr>
      <vt:lpstr>Language, Literature &amp; Education</vt:lpstr>
      <vt:lpstr>Language-specific courses</vt:lpstr>
      <vt:lpstr>Electives</vt:lpstr>
      <vt:lpstr>Job market MA Linguistics</vt:lpstr>
      <vt:lpstr>Related MA programmes?</vt:lpstr>
      <vt:lpstr>Admissions and pre-masters</vt:lpstr>
      <vt:lpstr>Deadlines</vt:lpstr>
      <vt:lpstr>Further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 &amp; Society Language, Literature &amp; Education</dc:title>
  <dc:creator>Cloutier, Robert</dc:creator>
  <cp:lastModifiedBy>Henning Radke</cp:lastModifiedBy>
  <cp:revision>2</cp:revision>
  <dcterms:created xsi:type="dcterms:W3CDTF">2020-02-12T11:59:58Z</dcterms:created>
  <dcterms:modified xsi:type="dcterms:W3CDTF">2024-11-01T10:25:45Z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0x0101005ED7C8B4FEBC20409B1FB0BCA65EDBC1</vt:lpwstr>
  </property>
</Properties>
</file>